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609" r:id="rId5"/>
    <p:sldMasterId id="2147484982" r:id="rId6"/>
  </p:sldMasterIdLst>
  <p:notesMasterIdLst>
    <p:notesMasterId r:id="rId19"/>
  </p:notesMasterIdLst>
  <p:handoutMasterIdLst>
    <p:handoutMasterId r:id="rId20"/>
  </p:handoutMasterIdLst>
  <p:sldIdLst>
    <p:sldId id="4597" r:id="rId7"/>
    <p:sldId id="290" r:id="rId8"/>
    <p:sldId id="4767" r:id="rId9"/>
    <p:sldId id="4769" r:id="rId10"/>
    <p:sldId id="4144" r:id="rId11"/>
    <p:sldId id="4770" r:id="rId12"/>
    <p:sldId id="4545" r:id="rId13"/>
    <p:sldId id="4766" r:id="rId14"/>
    <p:sldId id="685" r:id="rId15"/>
    <p:sldId id="4048" r:id="rId16"/>
    <p:sldId id="257" r:id="rId17"/>
    <p:sldId id="1634" r:id="rId1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 delete before presenting" id="{AFAC3585-98A2-4586-811C-E2F544B9326B}">
          <p14:sldIdLst>
            <p14:sldId id="4597"/>
          </p14:sldIdLst>
        </p14:section>
        <p14:section name="Partner pitch deck" id="{BB6C6094-1BC3-4610-BF9D-5F45FCA16547}">
          <p14:sldIdLst>
            <p14:sldId id="290"/>
            <p14:sldId id="4767"/>
            <p14:sldId id="4769"/>
            <p14:sldId id="4144"/>
            <p14:sldId id="4770"/>
            <p14:sldId id="4545"/>
            <p14:sldId id="4766"/>
            <p14:sldId id="685"/>
            <p14:sldId id="4048"/>
          </p14:sldIdLst>
        </p14:section>
        <p14:section name="Appendix" id="{722084AE-B9A9-4CE3-9FFC-15FD44EFFDD0}">
          <p14:sldIdLst>
            <p14:sldId id="257"/>
            <p14:sldId id="163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2" clrIdx="3"/>
  <p:cmAuthor id="4" name="Angela Powell" initials="AP" lastIdx="9" clrIdx="4">
    <p:extLst>
      <p:ext uri="{19B8F6BF-5375-455C-9EA6-DF929625EA0E}">
        <p15:presenceInfo xmlns:p15="http://schemas.microsoft.com/office/powerpoint/2012/main" userId="cf7d67635d593fc2" providerId="Windows Live"/>
      </p:ext>
    </p:extLst>
  </p:cmAuthor>
  <p:cmAuthor id="5" name="Andrew Cook" initials="AC" lastIdx="7" clrIdx="5">
    <p:extLst>
      <p:ext uri="{19B8F6BF-5375-455C-9EA6-DF929625EA0E}">
        <p15:presenceInfo xmlns:p15="http://schemas.microsoft.com/office/powerpoint/2012/main" userId="S-1-5-21-2127521184-1604012920-1887927527-2644137" providerId="AD"/>
      </p:ext>
    </p:extLst>
  </p:cmAuthor>
  <p:cmAuthor id="6" name="Olga Masek" initials="OM" lastIdx="13" clrIdx="6">
    <p:extLst>
      <p:ext uri="{19B8F6BF-5375-455C-9EA6-DF929625EA0E}">
        <p15:presenceInfo xmlns:p15="http://schemas.microsoft.com/office/powerpoint/2012/main" userId="S-1-5-21-2127521184-1604012920-1887927527-16609006" providerId="AD"/>
      </p:ext>
    </p:extLst>
  </p:cmAuthor>
  <p:cmAuthor id="7" name="Jasper Hedegaard Bojsen" initials="JHB" lastIdx="2" clrIdx="7">
    <p:extLst>
      <p:ext uri="{19B8F6BF-5375-455C-9EA6-DF929625EA0E}">
        <p15:presenceInfo xmlns:p15="http://schemas.microsoft.com/office/powerpoint/2012/main" userId="S::jasperhb@microsoft.com::e917db92-6445-433e-ac97-2eab88ce737d" providerId="AD"/>
      </p:ext>
    </p:extLst>
  </p:cmAuthor>
  <p:cmAuthor id="8" name="Gordon Macdonald" initials="GM" lastIdx="5" clrIdx="8">
    <p:extLst>
      <p:ext uri="{19B8F6BF-5375-455C-9EA6-DF929625EA0E}">
        <p15:presenceInfo xmlns:p15="http://schemas.microsoft.com/office/powerpoint/2012/main" userId="419a06e8ae266e15" providerId="Windows Live"/>
      </p:ext>
    </p:extLst>
  </p:cmAuthor>
  <p:cmAuthor id="9" name="David Warner" initials="DW" lastIdx="1" clrIdx="9">
    <p:extLst>
      <p:ext uri="{19B8F6BF-5375-455C-9EA6-DF929625EA0E}">
        <p15:presenceInfo xmlns:p15="http://schemas.microsoft.com/office/powerpoint/2012/main" userId="S::dawarner@microsoft.com::d764a586-613c-47ea-b027-44d0de98e6a9" providerId="AD"/>
      </p:ext>
    </p:extLst>
  </p:cmAuthor>
  <p:cmAuthor id="10" name="Hannah Frankel (The Spur Group Inc)" initials="HF(SGI" lastIdx="26" clrIdx="10">
    <p:extLst>
      <p:ext uri="{19B8F6BF-5375-455C-9EA6-DF929625EA0E}">
        <p15:presenceInfo xmlns:p15="http://schemas.microsoft.com/office/powerpoint/2012/main" userId="S::v-hafran@microsoft.com::617daa4b-25c5-465b-838e-27d128f3943e" providerId="AD"/>
      </p:ext>
    </p:extLst>
  </p:cmAuthor>
  <p:cmAuthor id="11" name="Arvind Dutta" initials="AD" lastIdx="7" clrIdx="11">
    <p:extLst>
      <p:ext uri="{19B8F6BF-5375-455C-9EA6-DF929625EA0E}">
        <p15:presenceInfo xmlns:p15="http://schemas.microsoft.com/office/powerpoint/2012/main" userId="S::ardutt@microsoft.com::240b4d10-70eb-481e-88f9-df2fa56b422d" providerId="AD"/>
      </p:ext>
    </p:extLst>
  </p:cmAuthor>
  <p:cmAuthor id="12" name="Molly" initials="M" lastIdx="2" clrIdx="12">
    <p:extLst>
      <p:ext uri="{19B8F6BF-5375-455C-9EA6-DF929625EA0E}">
        <p15:presenceInfo xmlns:p15="http://schemas.microsoft.com/office/powerpoint/2012/main" userId="Mol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72"/>
    <a:srgbClr val="E7E6E6"/>
    <a:srgbClr val="30E5D0"/>
    <a:srgbClr val="21A0FF"/>
    <a:srgbClr val="F7D5C9"/>
    <a:srgbClr val="FEF000"/>
    <a:srgbClr val="FF0000"/>
    <a:srgbClr val="B3FFF6"/>
    <a:srgbClr val="EBEBEB"/>
    <a:srgbClr val="00B7C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D948D7-37E2-4370-88A5-A98F6EB9C7FF}" v="8" dt="2019-03-18T18:46:07.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40" y="7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5C9C70-8DF2-4BC7-86C0-BD3B45C608B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F269A7D-B7A6-4C8A-B06F-CF436A50CED8}">
      <dgm:prSet phldrT="[Text]" custT="1"/>
      <dgm:spPr>
        <a:solidFill>
          <a:schemeClr val="accent4"/>
        </a:solidFill>
        <a:ln>
          <a:solidFill>
            <a:schemeClr val="bg2"/>
          </a:solidFill>
        </a:ln>
      </dgm:spPr>
      <dgm:t>
        <a:bodyPr/>
        <a:lstStyle/>
        <a:p>
          <a:r>
            <a:rPr lang="en-US" sz="1600" b="1">
              <a:solidFill>
                <a:schemeClr val="bg1"/>
              </a:solidFill>
              <a:latin typeface="Segoe UI"/>
            </a:rPr>
            <a:t>Reach out to your customers</a:t>
          </a:r>
          <a:endParaRPr lang="en-US" sz="1600">
            <a:solidFill>
              <a:schemeClr val="bg1"/>
            </a:solidFill>
          </a:endParaRPr>
        </a:p>
      </dgm:t>
    </dgm:pt>
    <dgm:pt modelId="{8209AB6C-1797-4D48-800E-7F5D763F387E}" type="parTrans" cxnId="{C7D20B1D-D065-4006-9355-9C37062D4BB6}">
      <dgm:prSet/>
      <dgm:spPr/>
      <dgm:t>
        <a:bodyPr/>
        <a:lstStyle/>
        <a:p>
          <a:endParaRPr lang="en-US"/>
        </a:p>
      </dgm:t>
    </dgm:pt>
    <dgm:pt modelId="{3F5BE8B3-BBC0-4CF6-B517-576FA29E4D94}" type="sibTrans" cxnId="{C7D20B1D-D065-4006-9355-9C37062D4BB6}">
      <dgm:prSet/>
      <dgm:spPr/>
      <dgm:t>
        <a:bodyPr/>
        <a:lstStyle/>
        <a:p>
          <a:endParaRPr lang="en-US"/>
        </a:p>
      </dgm:t>
    </dgm:pt>
    <dgm:pt modelId="{571120B8-54F6-4B57-9DBA-412FA2ED2760}">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Wants the cloud</a:t>
          </a:r>
        </a:p>
      </dgm:t>
    </dgm:pt>
    <dgm:pt modelId="{466D3245-5057-48D8-918B-AE7950009368}" type="parTrans" cxnId="{45788D9D-42D6-4E92-B784-35FDF6D87ED2}">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246B63E8-328C-44A7-936A-BB9E733398D3}" type="sibTrans" cxnId="{45788D9D-42D6-4E92-B784-35FDF6D87ED2}">
      <dgm:prSet/>
      <dgm:spPr/>
      <dgm:t>
        <a:bodyPr/>
        <a:lstStyle/>
        <a:p>
          <a:endParaRPr lang="en-US"/>
        </a:p>
      </dgm:t>
    </dgm:pt>
    <dgm:pt modelId="{D6E045B5-54DF-4067-A83B-69DCA8257D80}">
      <dgm:prSet phldrT="[Text]" custT="1"/>
      <dgm:spPr>
        <a:solidFill>
          <a:schemeClr val="bg2"/>
        </a:solidFill>
        <a:ln>
          <a:solidFill>
            <a:schemeClr val="bg2"/>
          </a:solidFill>
        </a:ln>
      </dgm:spPr>
      <dgm:t>
        <a:bodyPr lIns="91440" rIns="91440"/>
        <a:lstStyle/>
        <a:p>
          <a:pPr algn="l">
            <a:buFont typeface="Arial" panose="020B0604020202020204" pitchFamily="34" charset="0"/>
            <a:buChar char="•"/>
          </a:pPr>
          <a:r>
            <a:rPr lang="en-US" sz="1400">
              <a:solidFill>
                <a:schemeClr val="tx2"/>
              </a:solidFill>
              <a:latin typeface="+mj-lt"/>
            </a:rPr>
            <a:t>Doesn’t want the cloud</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Share roadmap</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OP upgrade options</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Renew BREP</a:t>
          </a:r>
        </a:p>
      </dgm:t>
    </dgm:pt>
    <dgm:pt modelId="{A94FD913-E5AB-4FDE-9E15-6022ECB6D726}" type="parTrans" cxnId="{C4D12A00-7C92-4302-9207-FB1E10C324AA}">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59C854D9-5D96-4D59-B90D-302E41D9E883}" type="sibTrans" cxnId="{C4D12A00-7C92-4302-9207-FB1E10C324AA}">
      <dgm:prSet/>
      <dgm:spPr/>
      <dgm:t>
        <a:bodyPr/>
        <a:lstStyle/>
        <a:p>
          <a:endParaRPr lang="en-US"/>
        </a:p>
      </dgm:t>
    </dgm:pt>
    <dgm:pt modelId="{6509AFB6-AEEE-435F-AAA9-485082F4AB15}">
      <dgm:prSet phldrT="[Text]" custT="1"/>
      <dgm:spPr>
        <a:solidFill>
          <a:schemeClr val="tx2"/>
        </a:solidFill>
        <a:ln>
          <a:solidFill>
            <a:schemeClr val="accent1"/>
          </a:solidFill>
        </a:ln>
      </dgm:spPr>
      <dgm:t>
        <a:bodyPr lIns="91440" rIns="91440"/>
        <a:lstStyle/>
        <a:p>
          <a:pPr algn="l"/>
          <a:r>
            <a:rPr lang="en-US" sz="1400">
              <a:latin typeface="+mj-lt"/>
            </a:rPr>
            <a:t>3  On-Premises</a:t>
          </a:r>
        </a:p>
      </dgm:t>
    </dgm:pt>
    <dgm:pt modelId="{30A83701-8A4B-4A82-8028-EAFF02113A3C}" type="parTrans" cxnId="{AFBD6A22-0FA8-4CE6-A97A-2ED8BDC75F57}">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225FDF8D-7D47-4964-B930-AB7A9C8B26DA}" type="sibTrans" cxnId="{AFBD6A22-0FA8-4CE6-A97A-2ED8BDC75F57}">
      <dgm:prSet/>
      <dgm:spPr/>
      <dgm:t>
        <a:bodyPr/>
        <a:lstStyle/>
        <a:p>
          <a:endParaRPr lang="en-US"/>
        </a:p>
      </dgm:t>
    </dgm:pt>
    <dgm:pt modelId="{BB2F65C6-D7DA-4AEB-B03D-597346C2B25A}">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Technically feasible</a:t>
          </a:r>
        </a:p>
      </dgm:t>
    </dgm:pt>
    <dgm:pt modelId="{33AB16B3-B296-495B-81D9-0BC5C0A37B2D}" type="parTrans" cxnId="{64BBD62A-3073-4146-B0CC-52B872164C54}">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03111811-F82B-4711-B416-FFB645C95033}" type="sibTrans" cxnId="{64BBD62A-3073-4146-B0CC-52B872164C54}">
      <dgm:prSet/>
      <dgm:spPr/>
      <dgm:t>
        <a:bodyPr/>
        <a:lstStyle/>
        <a:p>
          <a:endParaRPr lang="en-US"/>
        </a:p>
      </dgm:t>
    </dgm:pt>
    <dgm:pt modelId="{43DC5A59-D07C-4328-B115-8D0001A96044}">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Technically not feasible</a:t>
          </a:r>
        </a:p>
      </dgm:t>
    </dgm:pt>
    <dgm:pt modelId="{0163D569-00CE-472D-B202-B9496A08327C}" type="parTrans" cxnId="{D0599DF1-57D0-4899-93E9-CD48C38F104B}">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EBB4BA09-08B2-4930-BFFC-5CF1CA891D9B}" type="sibTrans" cxnId="{D0599DF1-57D0-4899-93E9-CD48C38F104B}">
      <dgm:prSet/>
      <dgm:spPr/>
      <dgm:t>
        <a:bodyPr/>
        <a:lstStyle/>
        <a:p>
          <a:endParaRPr lang="en-US"/>
        </a:p>
      </dgm:t>
    </dgm:pt>
    <dgm:pt modelId="{AFD3976F-3FE2-4B47-B30B-85FD9F534EFE}">
      <dgm:prSet phldrT="[Text]" custT="1"/>
      <dgm:spPr>
        <a:solidFill>
          <a:schemeClr val="tx2"/>
        </a:solidFill>
        <a:ln>
          <a:solidFill>
            <a:schemeClr val="accent1"/>
          </a:solidFill>
        </a:ln>
      </dgm:spPr>
      <dgm:t>
        <a:bodyPr lIns="91440" rIns="91440"/>
        <a:lstStyle/>
        <a:p>
          <a:pPr algn="l"/>
          <a:r>
            <a:rPr lang="en-US" sz="1400">
              <a:latin typeface="+mj-lt"/>
            </a:rPr>
            <a:t>2  Cloud sync</a:t>
          </a:r>
        </a:p>
      </dgm:t>
    </dgm:pt>
    <dgm:pt modelId="{FC7CA9F5-ECB0-4667-A14A-D5574F2A4AB9}" type="parTrans" cxnId="{30D30757-CC7B-4D5B-ADDF-954E51FD770D}">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FBFB617E-DB7C-49C5-91E4-82CF87FDB362}" type="sibTrans" cxnId="{30D30757-CC7B-4D5B-ADDF-954E51FD770D}">
      <dgm:prSet/>
      <dgm:spPr/>
      <dgm:t>
        <a:bodyPr/>
        <a:lstStyle/>
        <a:p>
          <a:endParaRPr lang="en-US"/>
        </a:p>
      </dgm:t>
    </dgm:pt>
    <dgm:pt modelId="{A23B20DA-9A08-442B-960E-91AC16F3F31D}">
      <dgm:prSet phldrT="[Text]" custT="1"/>
      <dgm:spPr>
        <a:solidFill>
          <a:schemeClr val="tx2"/>
        </a:solidFill>
        <a:ln>
          <a:solidFill>
            <a:schemeClr val="accent1"/>
          </a:solidFill>
        </a:ln>
      </dgm:spPr>
      <dgm:t>
        <a:bodyPr lIns="91440" rIns="91440"/>
        <a:lstStyle/>
        <a:p>
          <a:pPr algn="l"/>
          <a:r>
            <a:rPr lang="en-US" sz="1400">
              <a:latin typeface="+mj-lt"/>
            </a:rPr>
            <a:t>1   Cloud</a:t>
          </a:r>
        </a:p>
      </dgm:t>
    </dgm:pt>
    <dgm:pt modelId="{92BA5CAE-9627-43F5-BA16-3E1996550DC5}" type="parTrans" cxnId="{295D6A26-1ACE-414E-8B44-E9547EB39AE3}">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EB98BE17-B617-4B57-9B55-A33D28AE0024}" type="sibTrans" cxnId="{295D6A26-1ACE-414E-8B44-E9547EB39AE3}">
      <dgm:prSet/>
      <dgm:spPr/>
      <dgm:t>
        <a:bodyPr/>
        <a:lstStyle/>
        <a:p>
          <a:endParaRPr lang="en-US"/>
        </a:p>
      </dgm:t>
    </dgm:pt>
    <dgm:pt modelId="{7FB7E156-3CAB-4E16-A5A0-B1C6D8F26572}" type="pres">
      <dgm:prSet presAssocID="{575C9C70-8DF2-4BC7-86C0-BD3B45C608B4}" presName="Name0" presStyleCnt="0">
        <dgm:presLayoutVars>
          <dgm:chPref val="1"/>
          <dgm:dir/>
          <dgm:animOne val="branch"/>
          <dgm:animLvl val="lvl"/>
          <dgm:resizeHandles val="exact"/>
        </dgm:presLayoutVars>
      </dgm:prSet>
      <dgm:spPr/>
    </dgm:pt>
    <dgm:pt modelId="{7DF1E234-B424-426E-8F8A-91F147F2ECCB}" type="pres">
      <dgm:prSet presAssocID="{FF269A7D-B7A6-4C8A-B06F-CF436A50CED8}" presName="root1" presStyleCnt="0"/>
      <dgm:spPr/>
    </dgm:pt>
    <dgm:pt modelId="{4370AFD2-B649-4C86-AE02-95FC054402B2}" type="pres">
      <dgm:prSet presAssocID="{FF269A7D-B7A6-4C8A-B06F-CF436A50CED8}" presName="LevelOneTextNode" presStyleLbl="node0" presStyleIdx="0" presStyleCnt="1" custLinFactNeighborY="0">
        <dgm:presLayoutVars>
          <dgm:chPref val="3"/>
        </dgm:presLayoutVars>
      </dgm:prSet>
      <dgm:spPr/>
    </dgm:pt>
    <dgm:pt modelId="{37B55B8A-E5C3-41AA-A028-C46E6BC3535E}" type="pres">
      <dgm:prSet presAssocID="{FF269A7D-B7A6-4C8A-B06F-CF436A50CED8}" presName="level2hierChild" presStyleCnt="0"/>
      <dgm:spPr/>
    </dgm:pt>
    <dgm:pt modelId="{569E4F67-3D21-42F5-8657-C2964D056FA6}" type="pres">
      <dgm:prSet presAssocID="{466D3245-5057-48D8-918B-AE7950009368}" presName="conn2-1" presStyleLbl="parChTrans1D2" presStyleIdx="0" presStyleCnt="2"/>
      <dgm:spPr/>
    </dgm:pt>
    <dgm:pt modelId="{65CB12F7-CBA8-4B4E-A3EE-58C355E2EFBA}" type="pres">
      <dgm:prSet presAssocID="{466D3245-5057-48D8-918B-AE7950009368}" presName="connTx" presStyleLbl="parChTrans1D2" presStyleIdx="0" presStyleCnt="2"/>
      <dgm:spPr/>
    </dgm:pt>
    <dgm:pt modelId="{EC2FAD72-3D18-4F04-AA10-66FEF72CD5EF}" type="pres">
      <dgm:prSet presAssocID="{571120B8-54F6-4B57-9DBA-412FA2ED2760}" presName="root2" presStyleCnt="0"/>
      <dgm:spPr/>
    </dgm:pt>
    <dgm:pt modelId="{375D99BE-0637-4785-89CB-FA3E03CD667F}" type="pres">
      <dgm:prSet presAssocID="{571120B8-54F6-4B57-9DBA-412FA2ED2760}" presName="LevelTwoTextNode" presStyleLbl="node2" presStyleIdx="0" presStyleCnt="2" custScaleY="149609">
        <dgm:presLayoutVars>
          <dgm:chPref val="3"/>
        </dgm:presLayoutVars>
      </dgm:prSet>
      <dgm:spPr/>
    </dgm:pt>
    <dgm:pt modelId="{FDE51B65-9850-4DF9-B2B3-960E6B6B4DFE}" type="pres">
      <dgm:prSet presAssocID="{571120B8-54F6-4B57-9DBA-412FA2ED2760}" presName="level3hierChild" presStyleCnt="0"/>
      <dgm:spPr/>
    </dgm:pt>
    <dgm:pt modelId="{5F026CF4-59A5-46AC-A783-888711F02380}" type="pres">
      <dgm:prSet presAssocID="{33AB16B3-B296-495B-81D9-0BC5C0A37B2D}" presName="conn2-1" presStyleLbl="parChTrans1D3" presStyleIdx="0" presStyleCnt="3"/>
      <dgm:spPr/>
    </dgm:pt>
    <dgm:pt modelId="{B1DE8610-B5D3-4F1C-B972-4C20249F4A23}" type="pres">
      <dgm:prSet presAssocID="{33AB16B3-B296-495B-81D9-0BC5C0A37B2D}" presName="connTx" presStyleLbl="parChTrans1D3" presStyleIdx="0" presStyleCnt="3"/>
      <dgm:spPr/>
    </dgm:pt>
    <dgm:pt modelId="{1F642610-71A6-4785-894C-B5D8F95309B4}" type="pres">
      <dgm:prSet presAssocID="{BB2F65C6-D7DA-4AEB-B03D-597346C2B25A}" presName="root2" presStyleCnt="0"/>
      <dgm:spPr/>
    </dgm:pt>
    <dgm:pt modelId="{69405D85-FB3F-4D13-BACC-BBC432BBEBDA}" type="pres">
      <dgm:prSet presAssocID="{BB2F65C6-D7DA-4AEB-B03D-597346C2B25A}" presName="LevelTwoTextNode" presStyleLbl="node3" presStyleIdx="0" presStyleCnt="3" custScaleY="127065">
        <dgm:presLayoutVars>
          <dgm:chPref val="3"/>
        </dgm:presLayoutVars>
      </dgm:prSet>
      <dgm:spPr/>
    </dgm:pt>
    <dgm:pt modelId="{B3AC32C9-E638-49D0-B7B8-9971026679E3}" type="pres">
      <dgm:prSet presAssocID="{BB2F65C6-D7DA-4AEB-B03D-597346C2B25A}" presName="level3hierChild" presStyleCnt="0"/>
      <dgm:spPr/>
    </dgm:pt>
    <dgm:pt modelId="{C303A98D-F6B9-421C-968E-C741C31801D0}" type="pres">
      <dgm:prSet presAssocID="{92BA5CAE-9627-43F5-BA16-3E1996550DC5}" presName="conn2-1" presStyleLbl="parChTrans1D4" presStyleIdx="0" presStyleCnt="2"/>
      <dgm:spPr/>
    </dgm:pt>
    <dgm:pt modelId="{A724473F-2D5C-4B49-93B7-18F9F3C162A0}" type="pres">
      <dgm:prSet presAssocID="{92BA5CAE-9627-43F5-BA16-3E1996550DC5}" presName="connTx" presStyleLbl="parChTrans1D4" presStyleIdx="0" presStyleCnt="2"/>
      <dgm:spPr/>
    </dgm:pt>
    <dgm:pt modelId="{EC81A95E-5594-49AF-9E37-53603AC498EA}" type="pres">
      <dgm:prSet presAssocID="{A23B20DA-9A08-442B-960E-91AC16F3F31D}" presName="root2" presStyleCnt="0"/>
      <dgm:spPr/>
    </dgm:pt>
    <dgm:pt modelId="{D84E8052-A806-426F-9976-961DC01FB792}" type="pres">
      <dgm:prSet presAssocID="{A23B20DA-9A08-442B-960E-91AC16F3F31D}" presName="LevelTwoTextNode" presStyleLbl="node4" presStyleIdx="0" presStyleCnt="2" custScaleY="103278">
        <dgm:presLayoutVars>
          <dgm:chPref val="3"/>
        </dgm:presLayoutVars>
      </dgm:prSet>
      <dgm:spPr/>
    </dgm:pt>
    <dgm:pt modelId="{D7D3AFB2-6C61-4E57-85F9-79903D84BCC8}" type="pres">
      <dgm:prSet presAssocID="{A23B20DA-9A08-442B-960E-91AC16F3F31D}" presName="level3hierChild" presStyleCnt="0"/>
      <dgm:spPr/>
    </dgm:pt>
    <dgm:pt modelId="{705102B6-14D6-4F01-A460-29EA73DE1E57}" type="pres">
      <dgm:prSet presAssocID="{0163D569-00CE-472D-B202-B9496A08327C}" presName="conn2-1" presStyleLbl="parChTrans1D3" presStyleIdx="1" presStyleCnt="3"/>
      <dgm:spPr/>
    </dgm:pt>
    <dgm:pt modelId="{075E70DC-87CE-4EAA-B30D-C1A55EA06C90}" type="pres">
      <dgm:prSet presAssocID="{0163D569-00CE-472D-B202-B9496A08327C}" presName="connTx" presStyleLbl="parChTrans1D3" presStyleIdx="1" presStyleCnt="3"/>
      <dgm:spPr/>
    </dgm:pt>
    <dgm:pt modelId="{1C9E51EE-8510-4B2A-98D6-2DBE5357F899}" type="pres">
      <dgm:prSet presAssocID="{43DC5A59-D07C-4328-B115-8D0001A96044}" presName="root2" presStyleCnt="0"/>
      <dgm:spPr/>
    </dgm:pt>
    <dgm:pt modelId="{105C56BA-E50E-4B59-851F-BBF38AC13791}" type="pres">
      <dgm:prSet presAssocID="{43DC5A59-D07C-4328-B115-8D0001A96044}" presName="LevelTwoTextNode" presStyleLbl="node3" presStyleIdx="1" presStyleCnt="3" custScaleY="150967">
        <dgm:presLayoutVars>
          <dgm:chPref val="3"/>
        </dgm:presLayoutVars>
      </dgm:prSet>
      <dgm:spPr/>
    </dgm:pt>
    <dgm:pt modelId="{07A31F5D-9088-4652-910D-647C3F1204AD}" type="pres">
      <dgm:prSet presAssocID="{43DC5A59-D07C-4328-B115-8D0001A96044}" presName="level3hierChild" presStyleCnt="0"/>
      <dgm:spPr/>
    </dgm:pt>
    <dgm:pt modelId="{51BC0362-BD9B-4E57-B869-809F75E3B1DE}" type="pres">
      <dgm:prSet presAssocID="{FC7CA9F5-ECB0-4667-A14A-D5574F2A4AB9}" presName="conn2-1" presStyleLbl="parChTrans1D4" presStyleIdx="1" presStyleCnt="2"/>
      <dgm:spPr/>
    </dgm:pt>
    <dgm:pt modelId="{763099AC-C93C-40D1-9C32-162BD7E34281}" type="pres">
      <dgm:prSet presAssocID="{FC7CA9F5-ECB0-4667-A14A-D5574F2A4AB9}" presName="connTx" presStyleLbl="parChTrans1D4" presStyleIdx="1" presStyleCnt="2"/>
      <dgm:spPr/>
    </dgm:pt>
    <dgm:pt modelId="{A8F6B935-48CE-4A8A-8190-1B39367680B0}" type="pres">
      <dgm:prSet presAssocID="{AFD3976F-3FE2-4B47-B30B-85FD9F534EFE}" presName="root2" presStyleCnt="0"/>
      <dgm:spPr/>
    </dgm:pt>
    <dgm:pt modelId="{0960B8AB-7F50-4119-9697-C11104A6F623}" type="pres">
      <dgm:prSet presAssocID="{AFD3976F-3FE2-4B47-B30B-85FD9F534EFE}" presName="LevelTwoTextNode" presStyleLbl="node4" presStyleIdx="1" presStyleCnt="2" custScaleY="96846">
        <dgm:presLayoutVars>
          <dgm:chPref val="3"/>
        </dgm:presLayoutVars>
      </dgm:prSet>
      <dgm:spPr/>
    </dgm:pt>
    <dgm:pt modelId="{010EEF98-8FFD-446E-B9C5-9985E79E21AC}" type="pres">
      <dgm:prSet presAssocID="{AFD3976F-3FE2-4B47-B30B-85FD9F534EFE}" presName="level3hierChild" presStyleCnt="0"/>
      <dgm:spPr/>
    </dgm:pt>
    <dgm:pt modelId="{29187995-C34D-4183-AA6B-14B994FF646C}" type="pres">
      <dgm:prSet presAssocID="{A94FD913-E5AB-4FDE-9E15-6022ECB6D726}" presName="conn2-1" presStyleLbl="parChTrans1D2" presStyleIdx="1" presStyleCnt="2"/>
      <dgm:spPr/>
    </dgm:pt>
    <dgm:pt modelId="{AC040997-2526-4B95-8289-CB4AD8539C8A}" type="pres">
      <dgm:prSet presAssocID="{A94FD913-E5AB-4FDE-9E15-6022ECB6D726}" presName="connTx" presStyleLbl="parChTrans1D2" presStyleIdx="1" presStyleCnt="2"/>
      <dgm:spPr/>
    </dgm:pt>
    <dgm:pt modelId="{8A453540-DE6B-47AE-A99E-D878F9E2698A}" type="pres">
      <dgm:prSet presAssocID="{D6E045B5-54DF-4067-A83B-69DCA8257D80}" presName="root2" presStyleCnt="0"/>
      <dgm:spPr/>
    </dgm:pt>
    <dgm:pt modelId="{23C2502F-EC04-4681-80F0-E7F3BEFAD6D3}" type="pres">
      <dgm:prSet presAssocID="{D6E045B5-54DF-4067-A83B-69DCA8257D80}" presName="LevelTwoTextNode" presStyleLbl="node2" presStyleIdx="1" presStyleCnt="2" custScaleY="223533">
        <dgm:presLayoutVars>
          <dgm:chPref val="3"/>
        </dgm:presLayoutVars>
      </dgm:prSet>
      <dgm:spPr/>
    </dgm:pt>
    <dgm:pt modelId="{74AEFFD9-6670-4EE9-A6C5-D240A1EB1861}" type="pres">
      <dgm:prSet presAssocID="{D6E045B5-54DF-4067-A83B-69DCA8257D80}" presName="level3hierChild" presStyleCnt="0"/>
      <dgm:spPr/>
    </dgm:pt>
    <dgm:pt modelId="{01660E4E-E2AF-4B97-B749-4FDCFC9C9DC5}" type="pres">
      <dgm:prSet presAssocID="{30A83701-8A4B-4A82-8028-EAFF02113A3C}" presName="conn2-1" presStyleLbl="parChTrans1D3" presStyleIdx="2" presStyleCnt="3"/>
      <dgm:spPr/>
    </dgm:pt>
    <dgm:pt modelId="{9D233C3B-2DFB-430D-9F4D-EBD7B22A60D8}" type="pres">
      <dgm:prSet presAssocID="{30A83701-8A4B-4A82-8028-EAFF02113A3C}" presName="connTx" presStyleLbl="parChTrans1D3" presStyleIdx="2" presStyleCnt="3"/>
      <dgm:spPr/>
    </dgm:pt>
    <dgm:pt modelId="{CB922507-654C-4F25-8CA7-43F638E98B7E}" type="pres">
      <dgm:prSet presAssocID="{6509AFB6-AEEE-435F-AAA9-485082F4AB15}" presName="root2" presStyleCnt="0"/>
      <dgm:spPr/>
    </dgm:pt>
    <dgm:pt modelId="{7406ECC3-9A11-40B5-B738-FDD2658F17B6}" type="pres">
      <dgm:prSet presAssocID="{6509AFB6-AEEE-435F-AAA9-485082F4AB15}" presName="LevelTwoTextNode" presStyleLbl="node3" presStyleIdx="2" presStyleCnt="3" custScaleY="98563" custLinFactX="22469" custLinFactNeighborX="100000">
        <dgm:presLayoutVars>
          <dgm:chPref val="3"/>
        </dgm:presLayoutVars>
      </dgm:prSet>
      <dgm:spPr/>
    </dgm:pt>
    <dgm:pt modelId="{8F4B87F6-1214-4A43-B953-1A07722A7A46}" type="pres">
      <dgm:prSet presAssocID="{6509AFB6-AEEE-435F-AAA9-485082F4AB15}" presName="level3hierChild" presStyleCnt="0"/>
      <dgm:spPr/>
    </dgm:pt>
  </dgm:ptLst>
  <dgm:cxnLst>
    <dgm:cxn modelId="{C4D12A00-7C92-4302-9207-FB1E10C324AA}" srcId="{FF269A7D-B7A6-4C8A-B06F-CF436A50CED8}" destId="{D6E045B5-54DF-4067-A83B-69DCA8257D80}" srcOrd="1" destOrd="0" parTransId="{A94FD913-E5AB-4FDE-9E15-6022ECB6D726}" sibTransId="{59C854D9-5D96-4D59-B90D-302E41D9E883}"/>
    <dgm:cxn modelId="{AACFB302-2E4A-46C9-8F0C-F45A33D1088F}" type="presOf" srcId="{0163D569-00CE-472D-B202-B9496A08327C}" destId="{705102B6-14D6-4F01-A460-29EA73DE1E57}" srcOrd="0" destOrd="0" presId="urn:microsoft.com/office/officeart/2008/layout/HorizontalMultiLevelHierarchy"/>
    <dgm:cxn modelId="{A2EF041C-8FB0-4EF8-A520-F64B5FB9D046}" type="presOf" srcId="{A94FD913-E5AB-4FDE-9E15-6022ECB6D726}" destId="{AC040997-2526-4B95-8289-CB4AD8539C8A}" srcOrd="1" destOrd="0" presId="urn:microsoft.com/office/officeart/2008/layout/HorizontalMultiLevelHierarchy"/>
    <dgm:cxn modelId="{C7D20B1D-D065-4006-9355-9C37062D4BB6}" srcId="{575C9C70-8DF2-4BC7-86C0-BD3B45C608B4}" destId="{FF269A7D-B7A6-4C8A-B06F-CF436A50CED8}" srcOrd="0" destOrd="0" parTransId="{8209AB6C-1797-4D48-800E-7F5D763F387E}" sibTransId="{3F5BE8B3-BBC0-4CF6-B517-576FA29E4D94}"/>
    <dgm:cxn modelId="{AFBD6A22-0FA8-4CE6-A97A-2ED8BDC75F57}" srcId="{D6E045B5-54DF-4067-A83B-69DCA8257D80}" destId="{6509AFB6-AEEE-435F-AAA9-485082F4AB15}" srcOrd="0" destOrd="0" parTransId="{30A83701-8A4B-4A82-8028-EAFF02113A3C}" sibTransId="{225FDF8D-7D47-4964-B930-AB7A9C8B26DA}"/>
    <dgm:cxn modelId="{DFA25423-A863-468C-A0C0-A7341115384F}" type="presOf" srcId="{466D3245-5057-48D8-918B-AE7950009368}" destId="{569E4F67-3D21-42F5-8657-C2964D056FA6}" srcOrd="0" destOrd="0" presId="urn:microsoft.com/office/officeart/2008/layout/HorizontalMultiLevelHierarchy"/>
    <dgm:cxn modelId="{B4812224-9171-4327-A724-B17D07ADC4BC}" type="presOf" srcId="{A94FD913-E5AB-4FDE-9E15-6022ECB6D726}" destId="{29187995-C34D-4183-AA6B-14B994FF646C}" srcOrd="0" destOrd="0" presId="urn:microsoft.com/office/officeart/2008/layout/HorizontalMultiLevelHierarchy"/>
    <dgm:cxn modelId="{295D6A26-1ACE-414E-8B44-E9547EB39AE3}" srcId="{BB2F65C6-D7DA-4AEB-B03D-597346C2B25A}" destId="{A23B20DA-9A08-442B-960E-91AC16F3F31D}" srcOrd="0" destOrd="0" parTransId="{92BA5CAE-9627-43F5-BA16-3E1996550DC5}" sibTransId="{EB98BE17-B617-4B57-9B55-A33D28AE0024}"/>
    <dgm:cxn modelId="{64BBD62A-3073-4146-B0CC-52B872164C54}" srcId="{571120B8-54F6-4B57-9DBA-412FA2ED2760}" destId="{BB2F65C6-D7DA-4AEB-B03D-597346C2B25A}" srcOrd="0" destOrd="0" parTransId="{33AB16B3-B296-495B-81D9-0BC5C0A37B2D}" sibTransId="{03111811-F82B-4711-B416-FFB645C95033}"/>
    <dgm:cxn modelId="{B5A1DA35-82A8-4992-95BC-60EDFA04BA6E}" type="presOf" srcId="{AFD3976F-3FE2-4B47-B30B-85FD9F534EFE}" destId="{0960B8AB-7F50-4119-9697-C11104A6F623}" srcOrd="0" destOrd="0" presId="urn:microsoft.com/office/officeart/2008/layout/HorizontalMultiLevelHierarchy"/>
    <dgm:cxn modelId="{7489676C-F35E-481A-AE3B-424E44EBC17F}" type="presOf" srcId="{92BA5CAE-9627-43F5-BA16-3E1996550DC5}" destId="{A724473F-2D5C-4B49-93B7-18F9F3C162A0}" srcOrd="1" destOrd="0" presId="urn:microsoft.com/office/officeart/2008/layout/HorizontalMultiLevelHierarchy"/>
    <dgm:cxn modelId="{D9FA4B4D-50C0-45C4-AF5C-A5674F49E84F}" type="presOf" srcId="{30A83701-8A4B-4A82-8028-EAFF02113A3C}" destId="{9D233C3B-2DFB-430D-9F4D-EBD7B22A60D8}" srcOrd="1" destOrd="0" presId="urn:microsoft.com/office/officeart/2008/layout/HorizontalMultiLevelHierarchy"/>
    <dgm:cxn modelId="{2DB2926D-54A4-4102-BCE9-B152D008A60F}" type="presOf" srcId="{6509AFB6-AEEE-435F-AAA9-485082F4AB15}" destId="{7406ECC3-9A11-40B5-B738-FDD2658F17B6}" srcOrd="0" destOrd="0" presId="urn:microsoft.com/office/officeart/2008/layout/HorizontalMultiLevelHierarchy"/>
    <dgm:cxn modelId="{0103EB50-D3D3-4470-9A25-7FBC5C4EB52A}" type="presOf" srcId="{30A83701-8A4B-4A82-8028-EAFF02113A3C}" destId="{01660E4E-E2AF-4B97-B749-4FDCFC9C9DC5}" srcOrd="0" destOrd="0" presId="urn:microsoft.com/office/officeart/2008/layout/HorizontalMultiLevelHierarchy"/>
    <dgm:cxn modelId="{CD689351-42FC-428A-A0D6-5F7C6A90770F}" type="presOf" srcId="{33AB16B3-B296-495B-81D9-0BC5C0A37B2D}" destId="{5F026CF4-59A5-46AC-A783-888711F02380}" srcOrd="0" destOrd="0" presId="urn:microsoft.com/office/officeart/2008/layout/HorizontalMultiLevelHierarchy"/>
    <dgm:cxn modelId="{DBBDD154-F393-473E-9E7E-E24258B51E43}" type="presOf" srcId="{571120B8-54F6-4B57-9DBA-412FA2ED2760}" destId="{375D99BE-0637-4785-89CB-FA3E03CD667F}" srcOrd="0" destOrd="0" presId="urn:microsoft.com/office/officeart/2008/layout/HorizontalMultiLevelHierarchy"/>
    <dgm:cxn modelId="{30D30757-CC7B-4D5B-ADDF-954E51FD770D}" srcId="{43DC5A59-D07C-4328-B115-8D0001A96044}" destId="{AFD3976F-3FE2-4B47-B30B-85FD9F534EFE}" srcOrd="0" destOrd="0" parTransId="{FC7CA9F5-ECB0-4667-A14A-D5574F2A4AB9}" sibTransId="{FBFB617E-DB7C-49C5-91E4-82CF87FDB362}"/>
    <dgm:cxn modelId="{4494DD91-1425-464C-961A-7617A16674F4}" type="presOf" srcId="{33AB16B3-B296-495B-81D9-0BC5C0A37B2D}" destId="{B1DE8610-B5D3-4F1C-B972-4C20249F4A23}" srcOrd="1" destOrd="0" presId="urn:microsoft.com/office/officeart/2008/layout/HorizontalMultiLevelHierarchy"/>
    <dgm:cxn modelId="{45788D9D-42D6-4E92-B784-35FDF6D87ED2}" srcId="{FF269A7D-B7A6-4C8A-B06F-CF436A50CED8}" destId="{571120B8-54F6-4B57-9DBA-412FA2ED2760}" srcOrd="0" destOrd="0" parTransId="{466D3245-5057-48D8-918B-AE7950009368}" sibTransId="{246B63E8-328C-44A7-936A-BB9E733398D3}"/>
    <dgm:cxn modelId="{22F964A1-52E2-4FD8-BBDA-BEEBFA0BD3A3}" type="presOf" srcId="{FC7CA9F5-ECB0-4667-A14A-D5574F2A4AB9}" destId="{763099AC-C93C-40D1-9C32-162BD7E34281}" srcOrd="1" destOrd="0" presId="urn:microsoft.com/office/officeart/2008/layout/HorizontalMultiLevelHierarchy"/>
    <dgm:cxn modelId="{3E3C64A2-8010-4ED5-974F-D61C994D3F99}" type="presOf" srcId="{BB2F65C6-D7DA-4AEB-B03D-597346C2B25A}" destId="{69405D85-FB3F-4D13-BACC-BBC432BBEBDA}" srcOrd="0" destOrd="0" presId="urn:microsoft.com/office/officeart/2008/layout/HorizontalMultiLevelHierarchy"/>
    <dgm:cxn modelId="{A62B28B4-3135-4854-9821-705693E0A4EA}" type="presOf" srcId="{466D3245-5057-48D8-918B-AE7950009368}" destId="{65CB12F7-CBA8-4B4E-A3EE-58C355E2EFBA}" srcOrd="1" destOrd="0" presId="urn:microsoft.com/office/officeart/2008/layout/HorizontalMultiLevelHierarchy"/>
    <dgm:cxn modelId="{4338C3C2-5B89-4048-A27E-C93395EB6F13}" type="presOf" srcId="{FC7CA9F5-ECB0-4667-A14A-D5574F2A4AB9}" destId="{51BC0362-BD9B-4E57-B869-809F75E3B1DE}" srcOrd="0" destOrd="0" presId="urn:microsoft.com/office/officeart/2008/layout/HorizontalMultiLevelHierarchy"/>
    <dgm:cxn modelId="{42F12DC3-C137-490D-8A8A-EE0266AC0286}" type="presOf" srcId="{A23B20DA-9A08-442B-960E-91AC16F3F31D}" destId="{D84E8052-A806-426F-9976-961DC01FB792}" srcOrd="0" destOrd="0" presId="urn:microsoft.com/office/officeart/2008/layout/HorizontalMultiLevelHierarchy"/>
    <dgm:cxn modelId="{C595ECCB-01B0-418D-9963-C258F68BF7C9}" type="presOf" srcId="{575C9C70-8DF2-4BC7-86C0-BD3B45C608B4}" destId="{7FB7E156-3CAB-4E16-A5A0-B1C6D8F26572}" srcOrd="0" destOrd="0" presId="urn:microsoft.com/office/officeart/2008/layout/HorizontalMultiLevelHierarchy"/>
    <dgm:cxn modelId="{CA9407CD-3A8C-442B-99A4-14BE3797DBA1}" type="presOf" srcId="{D6E045B5-54DF-4067-A83B-69DCA8257D80}" destId="{23C2502F-EC04-4681-80F0-E7F3BEFAD6D3}" srcOrd="0" destOrd="0" presId="urn:microsoft.com/office/officeart/2008/layout/HorizontalMultiLevelHierarchy"/>
    <dgm:cxn modelId="{6EDDD3CF-E3FD-4433-928E-263480351A65}" type="presOf" srcId="{92BA5CAE-9627-43F5-BA16-3E1996550DC5}" destId="{C303A98D-F6B9-421C-968E-C741C31801D0}" srcOrd="0" destOrd="0" presId="urn:microsoft.com/office/officeart/2008/layout/HorizontalMultiLevelHierarchy"/>
    <dgm:cxn modelId="{E5D8A0D1-69DD-454E-A0A2-7B89F5366B32}" type="presOf" srcId="{43DC5A59-D07C-4328-B115-8D0001A96044}" destId="{105C56BA-E50E-4B59-851F-BBF38AC13791}" srcOrd="0" destOrd="0" presId="urn:microsoft.com/office/officeart/2008/layout/HorizontalMultiLevelHierarchy"/>
    <dgm:cxn modelId="{5FE5FDDE-85F4-4BB3-9500-310FE17241CA}" type="presOf" srcId="{FF269A7D-B7A6-4C8A-B06F-CF436A50CED8}" destId="{4370AFD2-B649-4C86-AE02-95FC054402B2}" srcOrd="0" destOrd="0" presId="urn:microsoft.com/office/officeart/2008/layout/HorizontalMultiLevelHierarchy"/>
    <dgm:cxn modelId="{D0599DF1-57D0-4899-93E9-CD48C38F104B}" srcId="{571120B8-54F6-4B57-9DBA-412FA2ED2760}" destId="{43DC5A59-D07C-4328-B115-8D0001A96044}" srcOrd="1" destOrd="0" parTransId="{0163D569-00CE-472D-B202-B9496A08327C}" sibTransId="{EBB4BA09-08B2-4930-BFFC-5CF1CA891D9B}"/>
    <dgm:cxn modelId="{D4F1BAF9-9AFE-413A-B815-BA4BC1AE3192}" type="presOf" srcId="{0163D569-00CE-472D-B202-B9496A08327C}" destId="{075E70DC-87CE-4EAA-B30D-C1A55EA06C90}" srcOrd="1" destOrd="0" presId="urn:microsoft.com/office/officeart/2008/layout/HorizontalMultiLevelHierarchy"/>
    <dgm:cxn modelId="{49DAD7AA-AE01-4AA7-9724-5A48898BBB02}" type="presParOf" srcId="{7FB7E156-3CAB-4E16-A5A0-B1C6D8F26572}" destId="{7DF1E234-B424-426E-8F8A-91F147F2ECCB}" srcOrd="0" destOrd="0" presId="urn:microsoft.com/office/officeart/2008/layout/HorizontalMultiLevelHierarchy"/>
    <dgm:cxn modelId="{E41E61F8-1B5F-4970-99CE-D46AE71208EC}" type="presParOf" srcId="{7DF1E234-B424-426E-8F8A-91F147F2ECCB}" destId="{4370AFD2-B649-4C86-AE02-95FC054402B2}" srcOrd="0" destOrd="0" presId="urn:microsoft.com/office/officeart/2008/layout/HorizontalMultiLevelHierarchy"/>
    <dgm:cxn modelId="{65D220F5-F987-47EA-A287-5607115F2F13}" type="presParOf" srcId="{7DF1E234-B424-426E-8F8A-91F147F2ECCB}" destId="{37B55B8A-E5C3-41AA-A028-C46E6BC3535E}" srcOrd="1" destOrd="0" presId="urn:microsoft.com/office/officeart/2008/layout/HorizontalMultiLevelHierarchy"/>
    <dgm:cxn modelId="{563542C5-0E7A-4BB1-A703-CC38900C13AF}" type="presParOf" srcId="{37B55B8A-E5C3-41AA-A028-C46E6BC3535E}" destId="{569E4F67-3D21-42F5-8657-C2964D056FA6}" srcOrd="0" destOrd="0" presId="urn:microsoft.com/office/officeart/2008/layout/HorizontalMultiLevelHierarchy"/>
    <dgm:cxn modelId="{D0D793F7-617A-4FF0-A79B-9C0316E04004}" type="presParOf" srcId="{569E4F67-3D21-42F5-8657-C2964D056FA6}" destId="{65CB12F7-CBA8-4B4E-A3EE-58C355E2EFBA}" srcOrd="0" destOrd="0" presId="urn:microsoft.com/office/officeart/2008/layout/HorizontalMultiLevelHierarchy"/>
    <dgm:cxn modelId="{D9833891-B52F-4D61-9BB5-71DEF523C008}" type="presParOf" srcId="{37B55B8A-E5C3-41AA-A028-C46E6BC3535E}" destId="{EC2FAD72-3D18-4F04-AA10-66FEF72CD5EF}" srcOrd="1" destOrd="0" presId="urn:microsoft.com/office/officeart/2008/layout/HorizontalMultiLevelHierarchy"/>
    <dgm:cxn modelId="{E613F869-B297-4F40-9DA0-AF321FF812E4}" type="presParOf" srcId="{EC2FAD72-3D18-4F04-AA10-66FEF72CD5EF}" destId="{375D99BE-0637-4785-89CB-FA3E03CD667F}" srcOrd="0" destOrd="0" presId="urn:microsoft.com/office/officeart/2008/layout/HorizontalMultiLevelHierarchy"/>
    <dgm:cxn modelId="{71D88188-0C82-4D13-9E8F-64C6BE26108D}" type="presParOf" srcId="{EC2FAD72-3D18-4F04-AA10-66FEF72CD5EF}" destId="{FDE51B65-9850-4DF9-B2B3-960E6B6B4DFE}" srcOrd="1" destOrd="0" presId="urn:microsoft.com/office/officeart/2008/layout/HorizontalMultiLevelHierarchy"/>
    <dgm:cxn modelId="{8FCE22DA-E463-4EB2-A521-62B78F802CB7}" type="presParOf" srcId="{FDE51B65-9850-4DF9-B2B3-960E6B6B4DFE}" destId="{5F026CF4-59A5-46AC-A783-888711F02380}" srcOrd="0" destOrd="0" presId="urn:microsoft.com/office/officeart/2008/layout/HorizontalMultiLevelHierarchy"/>
    <dgm:cxn modelId="{8B30F4A6-6B0B-47D6-88A3-1F1AD108FD02}" type="presParOf" srcId="{5F026CF4-59A5-46AC-A783-888711F02380}" destId="{B1DE8610-B5D3-4F1C-B972-4C20249F4A23}" srcOrd="0" destOrd="0" presId="urn:microsoft.com/office/officeart/2008/layout/HorizontalMultiLevelHierarchy"/>
    <dgm:cxn modelId="{2C92429D-0700-4ACE-A4B4-D1A5203D5CA9}" type="presParOf" srcId="{FDE51B65-9850-4DF9-B2B3-960E6B6B4DFE}" destId="{1F642610-71A6-4785-894C-B5D8F95309B4}" srcOrd="1" destOrd="0" presId="urn:microsoft.com/office/officeart/2008/layout/HorizontalMultiLevelHierarchy"/>
    <dgm:cxn modelId="{F2A88662-7759-4D76-ADC5-2089CFF02814}" type="presParOf" srcId="{1F642610-71A6-4785-894C-B5D8F95309B4}" destId="{69405D85-FB3F-4D13-BACC-BBC432BBEBDA}" srcOrd="0" destOrd="0" presId="urn:microsoft.com/office/officeart/2008/layout/HorizontalMultiLevelHierarchy"/>
    <dgm:cxn modelId="{9C15402E-FC21-4AFC-94E9-40BF8D784C90}" type="presParOf" srcId="{1F642610-71A6-4785-894C-B5D8F95309B4}" destId="{B3AC32C9-E638-49D0-B7B8-9971026679E3}" srcOrd="1" destOrd="0" presId="urn:microsoft.com/office/officeart/2008/layout/HorizontalMultiLevelHierarchy"/>
    <dgm:cxn modelId="{8B1A0CEB-C82B-47D8-B527-8DCE43FBC63D}" type="presParOf" srcId="{B3AC32C9-E638-49D0-B7B8-9971026679E3}" destId="{C303A98D-F6B9-421C-968E-C741C31801D0}" srcOrd="0" destOrd="0" presId="urn:microsoft.com/office/officeart/2008/layout/HorizontalMultiLevelHierarchy"/>
    <dgm:cxn modelId="{193DB32F-B4BC-4011-AA3D-47F236E4A364}" type="presParOf" srcId="{C303A98D-F6B9-421C-968E-C741C31801D0}" destId="{A724473F-2D5C-4B49-93B7-18F9F3C162A0}" srcOrd="0" destOrd="0" presId="urn:microsoft.com/office/officeart/2008/layout/HorizontalMultiLevelHierarchy"/>
    <dgm:cxn modelId="{36484B76-157F-4BDA-A71F-13A95E075AAD}" type="presParOf" srcId="{B3AC32C9-E638-49D0-B7B8-9971026679E3}" destId="{EC81A95E-5594-49AF-9E37-53603AC498EA}" srcOrd="1" destOrd="0" presId="urn:microsoft.com/office/officeart/2008/layout/HorizontalMultiLevelHierarchy"/>
    <dgm:cxn modelId="{D413BDBC-E9D7-4E7A-850D-A1408425B6EC}" type="presParOf" srcId="{EC81A95E-5594-49AF-9E37-53603AC498EA}" destId="{D84E8052-A806-426F-9976-961DC01FB792}" srcOrd="0" destOrd="0" presId="urn:microsoft.com/office/officeart/2008/layout/HorizontalMultiLevelHierarchy"/>
    <dgm:cxn modelId="{567DE4B3-9DBF-44AB-A87A-DC88967D5AA6}" type="presParOf" srcId="{EC81A95E-5594-49AF-9E37-53603AC498EA}" destId="{D7D3AFB2-6C61-4E57-85F9-79903D84BCC8}" srcOrd="1" destOrd="0" presId="urn:microsoft.com/office/officeart/2008/layout/HorizontalMultiLevelHierarchy"/>
    <dgm:cxn modelId="{01B70DC0-D4E3-4B81-A384-B7F0E2707BEB}" type="presParOf" srcId="{FDE51B65-9850-4DF9-B2B3-960E6B6B4DFE}" destId="{705102B6-14D6-4F01-A460-29EA73DE1E57}" srcOrd="2" destOrd="0" presId="urn:microsoft.com/office/officeart/2008/layout/HorizontalMultiLevelHierarchy"/>
    <dgm:cxn modelId="{28471580-3AB7-40E8-8E32-DF07280DF184}" type="presParOf" srcId="{705102B6-14D6-4F01-A460-29EA73DE1E57}" destId="{075E70DC-87CE-4EAA-B30D-C1A55EA06C90}" srcOrd="0" destOrd="0" presId="urn:microsoft.com/office/officeart/2008/layout/HorizontalMultiLevelHierarchy"/>
    <dgm:cxn modelId="{8B580575-6613-4AD6-87EB-76FA6382C065}" type="presParOf" srcId="{FDE51B65-9850-4DF9-B2B3-960E6B6B4DFE}" destId="{1C9E51EE-8510-4B2A-98D6-2DBE5357F899}" srcOrd="3" destOrd="0" presId="urn:microsoft.com/office/officeart/2008/layout/HorizontalMultiLevelHierarchy"/>
    <dgm:cxn modelId="{3E8B8F9C-0042-4447-94A0-EE9655F4EE1E}" type="presParOf" srcId="{1C9E51EE-8510-4B2A-98D6-2DBE5357F899}" destId="{105C56BA-E50E-4B59-851F-BBF38AC13791}" srcOrd="0" destOrd="0" presId="urn:microsoft.com/office/officeart/2008/layout/HorizontalMultiLevelHierarchy"/>
    <dgm:cxn modelId="{8E45F2EB-3759-42B7-B541-53188E5770CF}" type="presParOf" srcId="{1C9E51EE-8510-4B2A-98D6-2DBE5357F899}" destId="{07A31F5D-9088-4652-910D-647C3F1204AD}" srcOrd="1" destOrd="0" presId="urn:microsoft.com/office/officeart/2008/layout/HorizontalMultiLevelHierarchy"/>
    <dgm:cxn modelId="{2BE58FD7-05B4-4D62-9905-1DD788DE0E96}" type="presParOf" srcId="{07A31F5D-9088-4652-910D-647C3F1204AD}" destId="{51BC0362-BD9B-4E57-B869-809F75E3B1DE}" srcOrd="0" destOrd="0" presId="urn:microsoft.com/office/officeart/2008/layout/HorizontalMultiLevelHierarchy"/>
    <dgm:cxn modelId="{81879334-41ED-4D2E-B2F7-52C9B19DF274}" type="presParOf" srcId="{51BC0362-BD9B-4E57-B869-809F75E3B1DE}" destId="{763099AC-C93C-40D1-9C32-162BD7E34281}" srcOrd="0" destOrd="0" presId="urn:microsoft.com/office/officeart/2008/layout/HorizontalMultiLevelHierarchy"/>
    <dgm:cxn modelId="{C1059304-7D56-4F28-A77F-4A817146F030}" type="presParOf" srcId="{07A31F5D-9088-4652-910D-647C3F1204AD}" destId="{A8F6B935-48CE-4A8A-8190-1B39367680B0}" srcOrd="1" destOrd="0" presId="urn:microsoft.com/office/officeart/2008/layout/HorizontalMultiLevelHierarchy"/>
    <dgm:cxn modelId="{3EA23D71-DCDA-4F35-A211-13C345B01E87}" type="presParOf" srcId="{A8F6B935-48CE-4A8A-8190-1B39367680B0}" destId="{0960B8AB-7F50-4119-9697-C11104A6F623}" srcOrd="0" destOrd="0" presId="urn:microsoft.com/office/officeart/2008/layout/HorizontalMultiLevelHierarchy"/>
    <dgm:cxn modelId="{7834CBC5-8C64-4E22-B3E5-82323261C478}" type="presParOf" srcId="{A8F6B935-48CE-4A8A-8190-1B39367680B0}" destId="{010EEF98-8FFD-446E-B9C5-9985E79E21AC}" srcOrd="1" destOrd="0" presId="urn:microsoft.com/office/officeart/2008/layout/HorizontalMultiLevelHierarchy"/>
    <dgm:cxn modelId="{6F0659D8-CB10-4ACC-AAFC-A1E8D72D23D1}" type="presParOf" srcId="{37B55B8A-E5C3-41AA-A028-C46E6BC3535E}" destId="{29187995-C34D-4183-AA6B-14B994FF646C}" srcOrd="2" destOrd="0" presId="urn:microsoft.com/office/officeart/2008/layout/HorizontalMultiLevelHierarchy"/>
    <dgm:cxn modelId="{FBDCAB48-57C1-4CF3-AA03-B7439A59146D}" type="presParOf" srcId="{29187995-C34D-4183-AA6B-14B994FF646C}" destId="{AC040997-2526-4B95-8289-CB4AD8539C8A}" srcOrd="0" destOrd="0" presId="urn:microsoft.com/office/officeart/2008/layout/HorizontalMultiLevelHierarchy"/>
    <dgm:cxn modelId="{13EFD2C1-5132-4FA9-85EF-39FD7CF7CB0C}" type="presParOf" srcId="{37B55B8A-E5C3-41AA-A028-C46E6BC3535E}" destId="{8A453540-DE6B-47AE-A99E-D878F9E2698A}" srcOrd="3" destOrd="0" presId="urn:microsoft.com/office/officeart/2008/layout/HorizontalMultiLevelHierarchy"/>
    <dgm:cxn modelId="{E9AE0903-903B-412E-B788-EA12A6DE28A5}" type="presParOf" srcId="{8A453540-DE6B-47AE-A99E-D878F9E2698A}" destId="{23C2502F-EC04-4681-80F0-E7F3BEFAD6D3}" srcOrd="0" destOrd="0" presId="urn:microsoft.com/office/officeart/2008/layout/HorizontalMultiLevelHierarchy"/>
    <dgm:cxn modelId="{E9F6A870-FAE4-40F5-ACEC-F1C076295A7E}" type="presParOf" srcId="{8A453540-DE6B-47AE-A99E-D878F9E2698A}" destId="{74AEFFD9-6670-4EE9-A6C5-D240A1EB1861}" srcOrd="1" destOrd="0" presId="urn:microsoft.com/office/officeart/2008/layout/HorizontalMultiLevelHierarchy"/>
    <dgm:cxn modelId="{F1448437-A9B8-4739-A93A-7365952B625C}" type="presParOf" srcId="{74AEFFD9-6670-4EE9-A6C5-D240A1EB1861}" destId="{01660E4E-E2AF-4B97-B749-4FDCFC9C9DC5}" srcOrd="0" destOrd="0" presId="urn:microsoft.com/office/officeart/2008/layout/HorizontalMultiLevelHierarchy"/>
    <dgm:cxn modelId="{2EAFD6DA-05A1-4FC2-A654-C798FD0D4FF4}" type="presParOf" srcId="{01660E4E-E2AF-4B97-B749-4FDCFC9C9DC5}" destId="{9D233C3B-2DFB-430D-9F4D-EBD7B22A60D8}" srcOrd="0" destOrd="0" presId="urn:microsoft.com/office/officeart/2008/layout/HorizontalMultiLevelHierarchy"/>
    <dgm:cxn modelId="{37A993AF-431C-4F5F-9345-3C46407056FA}" type="presParOf" srcId="{74AEFFD9-6670-4EE9-A6C5-D240A1EB1861}" destId="{CB922507-654C-4F25-8CA7-43F638E98B7E}" srcOrd="1" destOrd="0" presId="urn:microsoft.com/office/officeart/2008/layout/HorizontalMultiLevelHierarchy"/>
    <dgm:cxn modelId="{A840B868-9C69-4847-9D3A-B06C0A8E1AEE}" type="presParOf" srcId="{CB922507-654C-4F25-8CA7-43F638E98B7E}" destId="{7406ECC3-9A11-40B5-B738-FDD2658F17B6}" srcOrd="0" destOrd="0" presId="urn:microsoft.com/office/officeart/2008/layout/HorizontalMultiLevelHierarchy"/>
    <dgm:cxn modelId="{2D554516-6AF9-41A3-9611-8309355D77BE}" type="presParOf" srcId="{CB922507-654C-4F25-8CA7-43F638E98B7E}" destId="{8F4B87F6-1214-4A43-B953-1A07722A7A4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60E4E-E2AF-4B97-B749-4FDCFC9C9DC5}">
      <dsp:nvSpPr>
        <dsp:cNvPr id="0" name=""/>
        <dsp:cNvSpPr/>
      </dsp:nvSpPr>
      <dsp:spPr>
        <a:xfrm>
          <a:off x="3203581" y="3655884"/>
          <a:ext cx="2980877" cy="91440"/>
        </a:xfrm>
        <a:custGeom>
          <a:avLst/>
          <a:gdLst/>
          <a:ahLst/>
          <a:cxnLst/>
          <a:rect l="0" t="0" r="0" b="0"/>
          <a:pathLst>
            <a:path>
              <a:moveTo>
                <a:pt x="0" y="45720"/>
              </a:moveTo>
              <a:lnTo>
                <a:pt x="2980877"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619498" y="3627082"/>
        <a:ext cx="149043" cy="149043"/>
      </dsp:txXfrm>
    </dsp:sp>
    <dsp:sp modelId="{29187995-C34D-4183-AA6B-14B994FF646C}">
      <dsp:nvSpPr>
        <dsp:cNvPr id="0" name=""/>
        <dsp:cNvSpPr/>
      </dsp:nvSpPr>
      <dsp:spPr>
        <a:xfrm>
          <a:off x="655432" y="3090348"/>
          <a:ext cx="424691" cy="611256"/>
        </a:xfrm>
        <a:custGeom>
          <a:avLst/>
          <a:gdLst/>
          <a:ahLst/>
          <a:cxnLst/>
          <a:rect l="0" t="0" r="0" b="0"/>
          <a:pathLst>
            <a:path>
              <a:moveTo>
                <a:pt x="0" y="0"/>
              </a:moveTo>
              <a:lnTo>
                <a:pt x="212345" y="0"/>
              </a:lnTo>
              <a:lnTo>
                <a:pt x="212345" y="611256"/>
              </a:lnTo>
              <a:lnTo>
                <a:pt x="424691" y="611256"/>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9170" y="3377368"/>
        <a:ext cx="37215" cy="37215"/>
      </dsp:txXfrm>
    </dsp:sp>
    <dsp:sp modelId="{51BC0362-BD9B-4E57-B869-809F75E3B1DE}">
      <dsp:nvSpPr>
        <dsp:cNvPr id="0" name=""/>
        <dsp:cNvSpPr/>
      </dsp:nvSpPr>
      <dsp:spPr>
        <a:xfrm>
          <a:off x="5751730" y="2686312"/>
          <a:ext cx="424691" cy="91440"/>
        </a:xfrm>
        <a:custGeom>
          <a:avLst/>
          <a:gdLst/>
          <a:ahLst/>
          <a:cxnLst/>
          <a:rect l="0" t="0" r="0" b="0"/>
          <a:pathLst>
            <a:path>
              <a:moveTo>
                <a:pt x="0" y="45720"/>
              </a:moveTo>
              <a:lnTo>
                <a:pt x="424691"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53458" y="2721415"/>
        <a:ext cx="21234" cy="21234"/>
      </dsp:txXfrm>
    </dsp:sp>
    <dsp:sp modelId="{705102B6-14D6-4F01-A460-29EA73DE1E57}">
      <dsp:nvSpPr>
        <dsp:cNvPr id="0" name=""/>
        <dsp:cNvSpPr/>
      </dsp:nvSpPr>
      <dsp:spPr>
        <a:xfrm>
          <a:off x="3203581" y="2239801"/>
          <a:ext cx="424691" cy="492231"/>
        </a:xfrm>
        <a:custGeom>
          <a:avLst/>
          <a:gdLst/>
          <a:ahLst/>
          <a:cxnLst/>
          <a:rect l="0" t="0" r="0" b="0"/>
          <a:pathLst>
            <a:path>
              <a:moveTo>
                <a:pt x="0" y="0"/>
              </a:moveTo>
              <a:lnTo>
                <a:pt x="212345" y="0"/>
              </a:lnTo>
              <a:lnTo>
                <a:pt x="212345" y="492231"/>
              </a:lnTo>
              <a:lnTo>
                <a:pt x="424691" y="492231"/>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9674" y="2469664"/>
        <a:ext cx="32505" cy="32505"/>
      </dsp:txXfrm>
    </dsp:sp>
    <dsp:sp modelId="{C303A98D-F6B9-421C-968E-C741C31801D0}">
      <dsp:nvSpPr>
        <dsp:cNvPr id="0" name=""/>
        <dsp:cNvSpPr/>
      </dsp:nvSpPr>
      <dsp:spPr>
        <a:xfrm>
          <a:off x="5751730" y="1624480"/>
          <a:ext cx="424691" cy="91440"/>
        </a:xfrm>
        <a:custGeom>
          <a:avLst/>
          <a:gdLst/>
          <a:ahLst/>
          <a:cxnLst/>
          <a:rect l="0" t="0" r="0" b="0"/>
          <a:pathLst>
            <a:path>
              <a:moveTo>
                <a:pt x="0" y="45720"/>
              </a:moveTo>
              <a:lnTo>
                <a:pt x="424691"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53458" y="1659583"/>
        <a:ext cx="21234" cy="21234"/>
      </dsp:txXfrm>
    </dsp:sp>
    <dsp:sp modelId="{5F026CF4-59A5-46AC-A783-888711F02380}">
      <dsp:nvSpPr>
        <dsp:cNvPr id="0" name=""/>
        <dsp:cNvSpPr/>
      </dsp:nvSpPr>
      <dsp:spPr>
        <a:xfrm>
          <a:off x="3203581" y="1670200"/>
          <a:ext cx="424691" cy="569601"/>
        </a:xfrm>
        <a:custGeom>
          <a:avLst/>
          <a:gdLst/>
          <a:ahLst/>
          <a:cxnLst/>
          <a:rect l="0" t="0" r="0" b="0"/>
          <a:pathLst>
            <a:path>
              <a:moveTo>
                <a:pt x="0" y="569601"/>
              </a:moveTo>
              <a:lnTo>
                <a:pt x="212345" y="569601"/>
              </a:lnTo>
              <a:lnTo>
                <a:pt x="212345" y="0"/>
              </a:lnTo>
              <a:lnTo>
                <a:pt x="424691" y="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8164" y="1937238"/>
        <a:ext cx="35524" cy="35524"/>
      </dsp:txXfrm>
    </dsp:sp>
    <dsp:sp modelId="{569E4F67-3D21-42F5-8657-C2964D056FA6}">
      <dsp:nvSpPr>
        <dsp:cNvPr id="0" name=""/>
        <dsp:cNvSpPr/>
      </dsp:nvSpPr>
      <dsp:spPr>
        <a:xfrm>
          <a:off x="655432" y="2239801"/>
          <a:ext cx="424691" cy="850546"/>
        </a:xfrm>
        <a:custGeom>
          <a:avLst/>
          <a:gdLst/>
          <a:ahLst/>
          <a:cxnLst/>
          <a:rect l="0" t="0" r="0" b="0"/>
          <a:pathLst>
            <a:path>
              <a:moveTo>
                <a:pt x="0" y="850546"/>
              </a:moveTo>
              <a:lnTo>
                <a:pt x="212345" y="850546"/>
              </a:lnTo>
              <a:lnTo>
                <a:pt x="212345" y="0"/>
              </a:lnTo>
              <a:lnTo>
                <a:pt x="424691" y="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4011" y="2641308"/>
        <a:ext cx="47534" cy="47534"/>
      </dsp:txXfrm>
    </dsp:sp>
    <dsp:sp modelId="{4370AFD2-B649-4C86-AE02-95FC054402B2}">
      <dsp:nvSpPr>
        <dsp:cNvPr id="0" name=""/>
        <dsp:cNvSpPr/>
      </dsp:nvSpPr>
      <dsp:spPr>
        <a:xfrm rot="16200000">
          <a:off x="-1371937" y="2766650"/>
          <a:ext cx="3407344" cy="647395"/>
        </a:xfrm>
        <a:prstGeom prst="rect">
          <a:avLst/>
        </a:prstGeom>
        <a:solidFill>
          <a:schemeClr val="accent4"/>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latin typeface="Segoe UI"/>
            </a:rPr>
            <a:t>Reach out to your customers</a:t>
          </a:r>
          <a:endParaRPr lang="en-US" sz="1600" kern="1200">
            <a:solidFill>
              <a:schemeClr val="bg1"/>
            </a:solidFill>
          </a:endParaRPr>
        </a:p>
      </dsp:txBody>
      <dsp:txXfrm>
        <a:off x="-1371937" y="2766650"/>
        <a:ext cx="3407344" cy="647395"/>
      </dsp:txXfrm>
    </dsp:sp>
    <dsp:sp modelId="{375D99BE-0637-4785-89CB-FA3E03CD667F}">
      <dsp:nvSpPr>
        <dsp:cNvPr id="0" name=""/>
        <dsp:cNvSpPr/>
      </dsp:nvSpPr>
      <dsp:spPr>
        <a:xfrm>
          <a:off x="1080123" y="1755520"/>
          <a:ext cx="2123457" cy="968562"/>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Wants the cloud</a:t>
          </a:r>
        </a:p>
      </dsp:txBody>
      <dsp:txXfrm>
        <a:off x="1080123" y="1755520"/>
        <a:ext cx="2123457" cy="968562"/>
      </dsp:txXfrm>
    </dsp:sp>
    <dsp:sp modelId="{69405D85-FB3F-4D13-BACC-BBC432BBEBDA}">
      <dsp:nvSpPr>
        <dsp:cNvPr id="0" name=""/>
        <dsp:cNvSpPr/>
      </dsp:nvSpPr>
      <dsp:spPr>
        <a:xfrm>
          <a:off x="3628272" y="1258894"/>
          <a:ext cx="2123457" cy="822613"/>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Technically feasible</a:t>
          </a:r>
        </a:p>
      </dsp:txBody>
      <dsp:txXfrm>
        <a:off x="3628272" y="1258894"/>
        <a:ext cx="2123457" cy="822613"/>
      </dsp:txXfrm>
    </dsp:sp>
    <dsp:sp modelId="{D84E8052-A806-426F-9976-961DC01FB792}">
      <dsp:nvSpPr>
        <dsp:cNvPr id="0" name=""/>
        <dsp:cNvSpPr/>
      </dsp:nvSpPr>
      <dsp:spPr>
        <a:xfrm>
          <a:off x="6176421" y="1335891"/>
          <a:ext cx="2123457" cy="668617"/>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1   Cloud</a:t>
          </a:r>
        </a:p>
      </dsp:txBody>
      <dsp:txXfrm>
        <a:off x="6176421" y="1335891"/>
        <a:ext cx="2123457" cy="668617"/>
      </dsp:txXfrm>
    </dsp:sp>
    <dsp:sp modelId="{105C56BA-E50E-4B59-851F-BBF38AC13791}">
      <dsp:nvSpPr>
        <dsp:cNvPr id="0" name=""/>
        <dsp:cNvSpPr/>
      </dsp:nvSpPr>
      <dsp:spPr>
        <a:xfrm>
          <a:off x="3628272" y="2243356"/>
          <a:ext cx="2123457" cy="977353"/>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Technically not feasible</a:t>
          </a:r>
        </a:p>
      </dsp:txBody>
      <dsp:txXfrm>
        <a:off x="3628272" y="2243356"/>
        <a:ext cx="2123457" cy="977353"/>
      </dsp:txXfrm>
    </dsp:sp>
    <dsp:sp modelId="{0960B8AB-7F50-4119-9697-C11104A6F623}">
      <dsp:nvSpPr>
        <dsp:cNvPr id="0" name=""/>
        <dsp:cNvSpPr/>
      </dsp:nvSpPr>
      <dsp:spPr>
        <a:xfrm>
          <a:off x="6176421" y="2418544"/>
          <a:ext cx="2123457" cy="626976"/>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2  Cloud sync</a:t>
          </a:r>
        </a:p>
      </dsp:txBody>
      <dsp:txXfrm>
        <a:off x="6176421" y="2418544"/>
        <a:ext cx="2123457" cy="626976"/>
      </dsp:txXfrm>
    </dsp:sp>
    <dsp:sp modelId="{23C2502F-EC04-4681-80F0-E7F3BEFAD6D3}">
      <dsp:nvSpPr>
        <dsp:cNvPr id="0" name=""/>
        <dsp:cNvSpPr/>
      </dsp:nvSpPr>
      <dsp:spPr>
        <a:xfrm>
          <a:off x="1080123" y="2978033"/>
          <a:ext cx="2123457" cy="1447142"/>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a:solidFill>
                <a:schemeClr val="tx2"/>
              </a:solidFill>
              <a:latin typeface="+mj-lt"/>
            </a:rPr>
            <a:t>Doesn’t want the cloud</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Share roadmap</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OP upgrade options</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Renew BREP</a:t>
          </a:r>
        </a:p>
      </dsp:txBody>
      <dsp:txXfrm>
        <a:off x="1080123" y="2978033"/>
        <a:ext cx="2123457" cy="1447142"/>
      </dsp:txXfrm>
    </dsp:sp>
    <dsp:sp modelId="{7406ECC3-9A11-40B5-B738-FDD2658F17B6}">
      <dsp:nvSpPr>
        <dsp:cNvPr id="0" name=""/>
        <dsp:cNvSpPr/>
      </dsp:nvSpPr>
      <dsp:spPr>
        <a:xfrm>
          <a:off x="6184458" y="3382558"/>
          <a:ext cx="2123457" cy="638092"/>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3  On-Premises</a:t>
          </a:r>
        </a:p>
      </dsp:txBody>
      <dsp:txXfrm>
        <a:off x="6184458" y="3382558"/>
        <a:ext cx="2123457" cy="63809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5FDB7B-8DB8-4A3A-95C8-7102BBC9A9E1}" type="datetime8">
              <a:rPr lang="en-US" smtClean="0">
                <a:latin typeface="Segoe UI" pitchFamily="34" charset="0"/>
              </a:rPr>
              <a:t>6/19/2019 3:58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CE60099-03E7-4FA1-8A7F-E6E6CFB0F855}" type="datetime8">
              <a:rPr lang="en-US" smtClean="0"/>
              <a:t>6/19/2019 3:58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522517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1143000"/>
            <a:ext cx="5486400" cy="3086100"/>
          </a:xfrm>
        </p:spPr>
      </p:sp>
      <p:sp>
        <p:nvSpPr>
          <p:cNvPr id="3" name="Notes Placeholder 2"/>
          <p:cNvSpPr>
            <a:spLocks noGrp="1"/>
          </p:cNvSpPr>
          <p:nvPr>
            <p:ph type="body" idx="1"/>
          </p:nvPr>
        </p:nvSpPr>
        <p:spPr/>
        <p:txBody>
          <a:bodyPr/>
          <a:lstStyle/>
          <a:p>
            <a:endParaRPr lang="en-US" sz="900" i="1" kern="1200">
              <a:solidFill>
                <a:schemeClr val="tx1"/>
              </a:solidFill>
              <a:effectLst/>
              <a:latin typeface="Segoe UI Light" pitchFamily="34" charset="0"/>
              <a:ea typeface="+mn-ea"/>
              <a:cs typeface="+mn-cs"/>
            </a:endParaRPr>
          </a:p>
          <a:p>
            <a:r>
              <a:rPr lang="en-US" sz="900" i="1" kern="1200">
                <a:solidFill>
                  <a:schemeClr val="tx1"/>
                </a:solidFill>
                <a:effectLst/>
                <a:latin typeface="Segoe UI Light" pitchFamily="34" charset="0"/>
                <a:ea typeface="+mn-ea"/>
                <a:cs typeface="+mn-cs"/>
              </a:rPr>
              <a:t>We feel like this program was tailor</a:t>
            </a:r>
            <a:r>
              <a:rPr lang="en-US" sz="900" i="1" kern="1200" baseline="0">
                <a:solidFill>
                  <a:schemeClr val="tx1"/>
                </a:solidFill>
                <a:effectLst/>
                <a:latin typeface="Segoe UI Light" pitchFamily="34" charset="0"/>
                <a:ea typeface="+mn-ea"/>
                <a:cs typeface="+mn-cs"/>
              </a:rPr>
              <a:t> made for Dynamics 365. </a:t>
            </a:r>
            <a:r>
              <a:rPr lang="en-US" sz="900" i="1" kern="1200">
                <a:solidFill>
                  <a:schemeClr val="tx1"/>
                </a:solidFill>
                <a:effectLst/>
                <a:latin typeface="Segoe UI Light" pitchFamily="34" charset="0"/>
                <a:ea typeface="+mn-ea"/>
                <a:cs typeface="+mn-cs"/>
              </a:rPr>
              <a:t>This is a great fit and strategic long-term program for our partners because selling, implementing and supporting packaged business solutions is what Microsoft Dynamics 365 Partners have</a:t>
            </a:r>
            <a:r>
              <a:rPr lang="en-US" sz="900" i="1" kern="1200" baseline="0">
                <a:solidFill>
                  <a:schemeClr val="tx1"/>
                </a:solidFill>
                <a:effectLst/>
                <a:latin typeface="Segoe UI Light" pitchFamily="34" charset="0"/>
                <a:ea typeface="+mn-ea"/>
                <a:cs typeface="+mn-cs"/>
              </a:rPr>
              <a:t> been doing for 20+ years</a:t>
            </a:r>
            <a:r>
              <a:rPr lang="en-US" sz="900" i="1" kern="1200">
                <a:solidFill>
                  <a:schemeClr val="tx1"/>
                </a:solidFill>
                <a:effectLst/>
                <a:latin typeface="Segoe UI Light" pitchFamily="34" charset="0"/>
                <a:ea typeface="+mn-ea"/>
                <a:cs typeface="+mn-cs"/>
              </a:rPr>
              <a:t>! CSP positions</a:t>
            </a:r>
            <a:r>
              <a:rPr lang="en-US" sz="900" i="1" kern="1200" baseline="0">
                <a:solidFill>
                  <a:schemeClr val="tx1"/>
                </a:solidFill>
                <a:effectLst/>
                <a:latin typeface="Segoe UI Light" pitchFamily="34" charset="0"/>
                <a:ea typeface="+mn-ea"/>
                <a:cs typeface="+mn-cs"/>
              </a:rPr>
              <a:t> the Dynamics 365 partner as the primary provider of solutions to end customer, from solution definition through ongoing support and consulting services. </a:t>
            </a:r>
            <a:r>
              <a:rPr lang="en-US" sz="900" i="1" kern="1200">
                <a:solidFill>
                  <a:schemeClr val="tx1"/>
                </a:solidFill>
                <a:effectLst/>
                <a:latin typeface="Segoe UI Light" pitchFamily="34" charset="0"/>
                <a:ea typeface="+mn-ea"/>
                <a:cs typeface="+mn-cs"/>
              </a:rPr>
              <a:t> </a:t>
            </a:r>
          </a:p>
          <a:p>
            <a:endParaRPr lang="en-US" sz="900" i="1" kern="1200">
              <a:solidFill>
                <a:schemeClr val="tx1"/>
              </a:solidFill>
              <a:effectLst/>
              <a:latin typeface="Segoe UI Light" pitchFamily="34" charset="0"/>
              <a:ea typeface="+mn-ea"/>
              <a:cs typeface="+mn-cs"/>
            </a:endParaRPr>
          </a:p>
          <a:p>
            <a:r>
              <a:rPr lang="en-US" sz="900" i="1" kern="1200">
                <a:solidFill>
                  <a:schemeClr val="tx1"/>
                </a:solidFill>
                <a:effectLst/>
                <a:latin typeface="Segoe UI Light" pitchFamily="34" charset="0"/>
                <a:ea typeface="+mn-ea"/>
                <a:cs typeface="+mn-cs"/>
              </a:rPr>
              <a:t>CSP provides partners with access to new cloud services, more markets, and great platform capabilities</a:t>
            </a:r>
            <a:r>
              <a:rPr lang="en-US" sz="900" i="1" kern="1200" baseline="0">
                <a:solidFill>
                  <a:schemeClr val="tx1"/>
                </a:solidFill>
                <a:effectLst/>
                <a:latin typeface="Segoe UI Light" pitchFamily="34" charset="0"/>
                <a:ea typeface="+mn-ea"/>
                <a:cs typeface="+mn-cs"/>
              </a:rPr>
              <a:t> to more easily demo, sell, install, manage and upgrade their combined solutions.</a:t>
            </a:r>
            <a:endParaRPr lang="en-US"/>
          </a:p>
        </p:txBody>
      </p:sp>
      <p:sp>
        <p:nvSpPr>
          <p:cNvPr id="4" name="Header Placeholder 3"/>
          <p:cNvSpPr>
            <a:spLocks noGrp="1"/>
          </p:cNvSpPr>
          <p:nvPr>
            <p:ph type="hdr" sz="quarter" idx="10"/>
          </p:nvPr>
        </p:nvSpPr>
        <p:spPr/>
        <p:txBody>
          <a:bodyPr/>
          <a:lstStyle/>
          <a:p>
            <a:r>
              <a:rPr lang="en-US"/>
              <a:t>Worldwide Partner Conference 2015</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8EDBA28-DAE6-481E-B002-18B80E462C8A}" type="datetime1">
              <a:rPr lang="en-US" smtClean="0"/>
              <a:t>6/19/2019</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2179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6/19/2019 3:58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25752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Your existing customer base is at risk due to shifting market dynamics. Firstly your customers are confused about the recent product roadmap changes. These are real-life quotes from actual customers and even MSFT partners! If there’s this much confusion amongst partners, how must your customers feel? Moreover your customers are also looking to modernize and evaluating cloud options. </a:t>
            </a:r>
          </a:p>
          <a:p>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What is the competition doing with this? Make no mistake-these guys are going for your customers. Even Xero and </a:t>
            </a:r>
            <a:r>
              <a:rPr lang="en-US" sz="900" kern="1200" err="1">
                <a:solidFill>
                  <a:schemeClr val="tx1"/>
                </a:solidFill>
                <a:effectLst/>
                <a:latin typeface="Segoe UI Light" pitchFamily="34" charset="0"/>
                <a:ea typeface="+mn-ea"/>
                <a:cs typeface="+mn-cs"/>
              </a:rPr>
              <a:t>Quickbooks</a:t>
            </a:r>
            <a:r>
              <a:rPr lang="en-US" sz="900" kern="1200">
                <a:solidFill>
                  <a:schemeClr val="tx1"/>
                </a:solidFill>
                <a:effectLst/>
                <a:latin typeface="Segoe UI Light" pitchFamily="34" charset="0"/>
                <a:ea typeface="+mn-ea"/>
                <a:cs typeface="+mn-cs"/>
              </a:rPr>
              <a:t>…Look at the numbers. Look at OnPrem vs Cloud opportunity and growth. This is a very attractive market for competition. </a:t>
            </a:r>
          </a:p>
          <a:p>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Your customers WILL be evaluating decisions. Today and in the near future. Will someone else be guiding them? YOU are their trusted advisor-you sold this/installed this/support this….don’t let an outside force (competitor/vendor/partner) initiate the discussion. </a:t>
            </a:r>
            <a:r>
              <a:rPr lang="en-US" sz="900" b="1" kern="1200">
                <a:solidFill>
                  <a:schemeClr val="tx1"/>
                </a:solidFill>
                <a:effectLst/>
                <a:latin typeface="Segoe UI Light" pitchFamily="34" charset="0"/>
                <a:ea typeface="+mn-ea"/>
                <a:cs typeface="+mn-cs"/>
              </a:rPr>
              <a:t>Control the Conversation</a:t>
            </a:r>
            <a:r>
              <a:rPr lang="en-US" sz="900" kern="1200">
                <a:solidFill>
                  <a:schemeClr val="tx1"/>
                </a:solidFill>
                <a:effectLst/>
                <a:latin typeface="Segoe UI Light" pitchFamily="34" charset="0"/>
                <a:ea typeface="+mn-ea"/>
                <a:cs typeface="+mn-cs"/>
              </a:rPr>
              <a:t>!! Be proactive.</a:t>
            </a:r>
          </a:p>
          <a:p>
            <a:endParaRPr lang="en-US" sz="900" kern="1200">
              <a:solidFill>
                <a:schemeClr val="tx1"/>
              </a:solidFill>
              <a:effectLst/>
              <a:latin typeface="Segoe UI Light" pitchFamily="34"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0067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a:solidFill>
                  <a:schemeClr val="tx1"/>
                </a:solidFill>
                <a:effectLst/>
                <a:latin typeface="Segoe UI Light" pitchFamily="34" charset="0"/>
                <a:ea typeface="+mn-ea"/>
                <a:cs typeface="+mn-cs"/>
              </a:rPr>
              <a:t>In addition to securing your base from competition there is also an opportunity to grow your business by switching to subscription business models that are more profitable and stickier. You can also finding new customers through AppSource and improve your bottom line by offering new services and attaching your IP.</a:t>
            </a:r>
          </a:p>
          <a:p>
            <a:endParaRPr lang="en-US" sz="900" kern="1200">
              <a:solidFill>
                <a:schemeClr val="tx1"/>
              </a:solidFill>
              <a:effectLst/>
              <a:latin typeface="Segoe UI Light" pitchFamily="34" charset="0"/>
              <a:ea typeface="+mn-ea"/>
              <a:cs typeface="+mn-cs"/>
            </a:endParaRPr>
          </a:p>
          <a:p>
            <a:r>
              <a:rPr lang="en-US" sz="900" b="1" kern="1200">
                <a:solidFill>
                  <a:schemeClr val="tx1"/>
                </a:solidFill>
                <a:effectLst/>
                <a:latin typeface="Segoe UI Light" pitchFamily="34" charset="0"/>
                <a:ea typeface="+mn-ea"/>
                <a:cs typeface="+mn-cs"/>
              </a:rPr>
              <a:t>This is a great time to be a Microsoft partner - </a:t>
            </a:r>
            <a:r>
              <a:rPr lang="en-US" sz="900" kern="1200">
                <a:solidFill>
                  <a:schemeClr val="tx1"/>
                </a:solidFill>
                <a:effectLst/>
                <a:latin typeface="Segoe UI Light" pitchFamily="34" charset="0"/>
                <a:ea typeface="+mn-ea"/>
                <a:cs typeface="+mn-cs"/>
              </a:rPr>
              <a:t>You have a competitive Cloud Product which we will discuss the value and show you. However it is very important that your customers have clear understanding of this. Take charge and control the conversation. You saw the competition coming after your customers, it’s fierce &gt; You know your customers are looking for guidance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70196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There are four possible options in front of your customers. Let me take a few minutes to talk about these options in front of you. </a:t>
            </a:r>
          </a:p>
          <a:p>
            <a:endParaRPr lang="en-US" sz="900" kern="1200">
              <a:solidFill>
                <a:schemeClr val="tx1"/>
              </a:solidFill>
              <a:effectLst/>
              <a:latin typeface="Segoe UI Light" pitchFamily="34" charset="0"/>
              <a:ea typeface="+mn-ea"/>
              <a:cs typeface="+mn-cs"/>
            </a:endParaRPr>
          </a:p>
          <a:p>
            <a:r>
              <a:rPr lang="en-US" sz="900" b="1" kern="1200">
                <a:solidFill>
                  <a:schemeClr val="tx1"/>
                </a:solidFill>
                <a:effectLst/>
                <a:latin typeface="Segoe UI Light" pitchFamily="34" charset="0"/>
                <a:ea typeface="+mn-ea"/>
                <a:cs typeface="+mn-cs"/>
              </a:rPr>
              <a:t>Option 1. </a:t>
            </a:r>
            <a:r>
              <a:rPr lang="en-US" sz="900" kern="1200">
                <a:solidFill>
                  <a:schemeClr val="tx1"/>
                </a:solidFill>
                <a:effectLst/>
                <a:latin typeface="Segoe UI Light" pitchFamily="34" charset="0"/>
                <a:ea typeface="+mn-ea"/>
                <a:cs typeface="+mn-cs"/>
              </a:rPr>
              <a:t>With a migration to Dynamics 365 Business Central in the cloud, your customers will be able to increase the return they’re getting from their Microsoft investment, control costs and complexity, and improve IT team’s productivity, along with a whole host of other benefits. You can help them make this transition as smooth as possible with the migration’s tools available from Microsoft. We have resources and tools available to help you through the entire process. </a:t>
            </a:r>
          </a:p>
          <a:p>
            <a:r>
              <a:rPr lang="en-US" sz="900" b="1" kern="1200">
                <a:solidFill>
                  <a:schemeClr val="tx1"/>
                </a:solidFill>
                <a:effectLst/>
                <a:latin typeface="Segoe UI Light" pitchFamily="34" charset="0"/>
                <a:ea typeface="+mn-ea"/>
                <a:cs typeface="+mn-cs"/>
              </a:rPr>
              <a:t>Option 2. </a:t>
            </a:r>
            <a:r>
              <a:rPr lang="en-US" sz="900" kern="1200">
                <a:solidFill>
                  <a:schemeClr val="tx1"/>
                </a:solidFill>
                <a:effectLst/>
                <a:latin typeface="Segoe UI Light" pitchFamily="34" charset="0"/>
                <a:ea typeface="+mn-ea"/>
                <a:cs typeface="+mn-cs"/>
              </a:rPr>
              <a:t>Not every customer is ready to transition to the cloud so here is an option for them.</a:t>
            </a:r>
            <a:r>
              <a:rPr lang="en-US" sz="900" b="1" kern="1200">
                <a:solidFill>
                  <a:schemeClr val="tx1"/>
                </a:solidFill>
                <a:effectLst/>
                <a:latin typeface="Segoe UI Light" pitchFamily="34" charset="0"/>
                <a:ea typeface="+mn-ea"/>
                <a:cs typeface="+mn-cs"/>
              </a:rPr>
              <a:t> </a:t>
            </a:r>
            <a:r>
              <a:rPr lang="en-US" sz="900" kern="1200">
                <a:solidFill>
                  <a:schemeClr val="tx1"/>
                </a:solidFill>
                <a:effectLst/>
                <a:latin typeface="Segoe UI Light" pitchFamily="34" charset="0"/>
                <a:ea typeface="+mn-ea"/>
                <a:cs typeface="+mn-cs"/>
              </a:rPr>
              <a:t>Upgrading to the latest version of NAV or GP will keep your customers current while allowing them the option of getting some limited benefits of cloud through intelligent cloud insights.</a:t>
            </a:r>
          </a:p>
          <a:p>
            <a:r>
              <a:rPr lang="en-US" sz="900" b="1" kern="1200">
                <a:solidFill>
                  <a:schemeClr val="tx1"/>
                </a:solidFill>
                <a:effectLst/>
                <a:latin typeface="Segoe UI Light" pitchFamily="34" charset="0"/>
                <a:ea typeface="+mn-ea"/>
                <a:cs typeface="+mn-cs"/>
              </a:rPr>
              <a:t>Option 3. </a:t>
            </a:r>
            <a:r>
              <a:rPr lang="en-US" sz="900" kern="1200">
                <a:solidFill>
                  <a:schemeClr val="tx1"/>
                </a:solidFill>
                <a:effectLst/>
                <a:latin typeface="Segoe UI Light" pitchFamily="34" charset="0"/>
                <a:ea typeface="+mn-ea"/>
                <a:cs typeface="+mn-cs"/>
              </a:rPr>
              <a:t>For customers who are not ready to move to the cloud for business or technical reasons it is important that feel confident about continuing to be on Microsoft platform. Help them fully understand the roadmap and benefits of Microsoft they get by doing so, such as, Office integration etc. Remind them that there are several benefits of renewing BREP in case they choose remain on the current version.</a:t>
            </a:r>
          </a:p>
          <a:p>
            <a:r>
              <a:rPr lang="en-US" sz="900" b="1" kern="1200">
                <a:solidFill>
                  <a:schemeClr val="tx1"/>
                </a:solidFill>
                <a:effectLst/>
                <a:latin typeface="Segoe UI Light" pitchFamily="34" charset="0"/>
                <a:ea typeface="+mn-ea"/>
                <a:cs typeface="+mn-cs"/>
              </a:rPr>
              <a:t>Option 4. </a:t>
            </a:r>
            <a:r>
              <a:rPr lang="en-US" sz="900" kern="1200">
                <a:solidFill>
                  <a:schemeClr val="tx1"/>
                </a:solidFill>
                <a:effectLst/>
                <a:latin typeface="Segoe UI Light" pitchFamily="34" charset="0"/>
                <a:ea typeface="+mn-ea"/>
                <a:cs typeface="+mn-cs"/>
              </a:rPr>
              <a:t>This is worst option and you should try to steer them away by being proactive with Options 1,2&amp;3.</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6/19/2019 3:58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400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To secure your base, we ask you to offer a path forward to every customer. Use our pitch decks and conversation guide to discover whether they want to move to cloud or not. If they are ready for cloud then you may offer an assessment to determine technical feasibility for Cloud or Cloud sync options. If they are not willing to move to Cloud then make sure they fully understand the benefits of staying on BREP and offer the possibility of moving to the cloud by sharing the technical roadmap.</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445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Based on your assessment you can categorize your customers into these options. Here is a Microsoft’s guidance on how we suggest you associate customer attributes to the best possible option.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6/19/2019 3:58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551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Here is a proposed three step framework to get engaged….</a:t>
            </a:r>
          </a:p>
          <a:p>
            <a:endParaRPr lang="en-US" sz="900" kern="1200">
              <a:solidFill>
                <a:schemeClr val="tx1"/>
              </a:solidFill>
              <a:effectLst/>
              <a:latin typeface="Segoe UI Light" pitchFamily="34" charset="0"/>
              <a:ea typeface="+mn-ea"/>
              <a:cs typeface="+mn-cs"/>
            </a:endParaRPr>
          </a:p>
          <a:p>
            <a:r>
              <a:rPr lang="en-US" sz="900" b="1" kern="1200">
                <a:solidFill>
                  <a:schemeClr val="tx1"/>
                </a:solidFill>
                <a:effectLst/>
                <a:latin typeface="Segoe UI Light" pitchFamily="34" charset="0"/>
                <a:ea typeface="+mn-ea"/>
                <a:cs typeface="+mn-cs"/>
              </a:rPr>
              <a:t>Get ready:</a:t>
            </a:r>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Educate yourself about CSP and BC: </a:t>
            </a:r>
          </a:p>
          <a:p>
            <a:r>
              <a:rPr lang="en-US" sz="900" kern="1200">
                <a:solidFill>
                  <a:schemeClr val="tx1"/>
                </a:solidFill>
                <a:effectLst/>
                <a:latin typeface="Segoe UI Light" pitchFamily="34" charset="0"/>
                <a:ea typeface="+mn-ea"/>
                <a:cs typeface="+mn-cs"/>
              </a:rPr>
              <a:t>If you are going to sell ANY MSFT Cloud products, you must become a CSP. This means O365, D365, Azure, etc. CSP provides partners with access to new cloud services, more markets, and great platform capabilities to more easily demo, sell, install, manage and upgrade their combined solutions. Here are some recommended resources. You can start with DLP, </a:t>
            </a:r>
            <a:r>
              <a:rPr lang="en-US" sz="900" kern="1200" err="1">
                <a:solidFill>
                  <a:schemeClr val="tx1"/>
                </a:solidFill>
                <a:effectLst/>
                <a:latin typeface="Segoe UI Light" pitchFamily="34" charset="0"/>
                <a:ea typeface="+mn-ea"/>
                <a:cs typeface="+mn-cs"/>
              </a:rPr>
              <a:t>PartnerCenter</a:t>
            </a:r>
            <a:r>
              <a:rPr lang="en-US" sz="900" kern="1200">
                <a:solidFill>
                  <a:schemeClr val="tx1"/>
                </a:solidFill>
                <a:effectLst/>
                <a:latin typeface="Segoe UI Light" pitchFamily="34" charset="0"/>
                <a:ea typeface="+mn-ea"/>
                <a:cs typeface="+mn-cs"/>
              </a:rPr>
              <a:t> and Ready-to-go</a:t>
            </a:r>
          </a:p>
          <a:p>
            <a:r>
              <a:rPr lang="en-US" sz="900" b="1" kern="1200">
                <a:solidFill>
                  <a:schemeClr val="tx1"/>
                </a:solidFill>
                <a:effectLst/>
                <a:latin typeface="Segoe UI Light" pitchFamily="34" charset="0"/>
                <a:ea typeface="+mn-ea"/>
                <a:cs typeface="+mn-cs"/>
              </a:rPr>
              <a:t>Engage customers:</a:t>
            </a:r>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Offer a practical option to your every existing customer. They are looking for your guidance as they get hit by misleading messages from competition. We have created several resources for you to help you have these initial conversations, such as, pitch decks, FAQs, conversation guide, webinar-in-box, recorded videos etc.</a:t>
            </a:r>
          </a:p>
          <a:p>
            <a:r>
              <a:rPr lang="en-US" sz="900" b="1" kern="1200">
                <a:solidFill>
                  <a:schemeClr val="tx1"/>
                </a:solidFill>
                <a:effectLst/>
                <a:latin typeface="Segoe UI Light" pitchFamily="34" charset="0"/>
                <a:ea typeface="+mn-ea"/>
                <a:cs typeface="+mn-cs"/>
              </a:rPr>
              <a:t>Close the deal:</a:t>
            </a:r>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Finally, we also have some resources for you to close the deal. Use our ROI calculators and offer decks to present a proposal. If they are not willing to move to cloud right now then make sure you renew BREP create a pipeline of customers for the future. We want to help you promote your success stories to the world. You can use the nomination form to let us know about your early wins. Remember whoever gets the customer subscribing to their solution first wins economically, because their cost of retention will be far lower than the cost a competitor would incur to win that customer away. So the goal has to be to secure your base and capture your market share, now.</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5F906-07EC-41B6-83DC-EC79D3FB5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29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B980739-3F8A-4E5E-82C3-BA13363DEDE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6/19/2019 3:58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3561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2.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7.jpg"/><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8.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4.emf"/><Relationship Id="rId5" Type="http://schemas.openxmlformats.org/officeDocument/2006/relationships/oleObject" Target="../embeddings/oleObject4.bin"/><Relationship Id="rId4" Type="http://schemas.openxmlformats.org/officeDocument/2006/relationships/image" Target="../media/image19.jpe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8.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18.png"/><Relationship Id="rId5" Type="http://schemas.openxmlformats.org/officeDocument/2006/relationships/image" Target="../media/image14.emf"/><Relationship Id="rId4" Type="http://schemas.openxmlformats.org/officeDocument/2006/relationships/oleObject" Target="../embeddings/oleObject6.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4.emf"/><Relationship Id="rId4" Type="http://schemas.openxmlformats.org/officeDocument/2006/relationships/oleObject" Target="../embeddings/oleObject7.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4.emf"/><Relationship Id="rId4" Type="http://schemas.openxmlformats.org/officeDocument/2006/relationships/oleObject" Target="../embeddings/oleObject8.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4.emf"/><Relationship Id="rId4" Type="http://schemas.openxmlformats.org/officeDocument/2006/relationships/oleObject" Target="../embeddings/oleObject9.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4.emf"/><Relationship Id="rId4" Type="http://schemas.openxmlformats.org/officeDocument/2006/relationships/oleObject" Target="../embeddings/oleObject10.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14.emf"/><Relationship Id="rId4" Type="http://schemas.openxmlformats.org/officeDocument/2006/relationships/oleObject" Target="../embeddings/oleObject11.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14.emf"/><Relationship Id="rId4" Type="http://schemas.openxmlformats.org/officeDocument/2006/relationships/oleObject" Target="../embeddings/oleObject1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14.emf"/><Relationship Id="rId4" Type="http://schemas.openxmlformats.org/officeDocument/2006/relationships/oleObject" Target="../embeddings/oleObject1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4.emf"/><Relationship Id="rId4" Type="http://schemas.openxmlformats.org/officeDocument/2006/relationships/oleObject" Target="../embeddings/oleObject14.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14.emf"/><Relationship Id="rId4" Type="http://schemas.openxmlformats.org/officeDocument/2006/relationships/oleObject" Target="../embeddings/oleObject15.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4.emf"/><Relationship Id="rId4" Type="http://schemas.openxmlformats.org/officeDocument/2006/relationships/oleObject" Target="../embeddings/oleObject16.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14.emf"/><Relationship Id="rId4" Type="http://schemas.openxmlformats.org/officeDocument/2006/relationships/oleObject" Target="../embeddings/oleObject17.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21.jpeg"/><Relationship Id="rId5" Type="http://schemas.openxmlformats.org/officeDocument/2006/relationships/image" Target="../media/image14.emf"/><Relationship Id="rId4" Type="http://schemas.openxmlformats.org/officeDocument/2006/relationships/oleObject" Target="../embeddings/oleObject19.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20.vml"/><Relationship Id="rId5" Type="http://schemas.openxmlformats.org/officeDocument/2006/relationships/image" Target="../media/image14.emf"/><Relationship Id="rId4" Type="http://schemas.openxmlformats.org/officeDocument/2006/relationships/oleObject" Target="../embeddings/oleObject2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14.emf"/><Relationship Id="rId4" Type="http://schemas.openxmlformats.org/officeDocument/2006/relationships/oleObject" Target="../embeddings/oleObject2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14.emf"/><Relationship Id="rId4" Type="http://schemas.openxmlformats.org/officeDocument/2006/relationships/oleObject" Target="../embeddings/oleObject2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vmlDrawing" Target="../drawings/vmlDrawing23.vml"/><Relationship Id="rId5" Type="http://schemas.openxmlformats.org/officeDocument/2006/relationships/image" Target="../media/image14.emf"/><Relationship Id="rId4" Type="http://schemas.openxmlformats.org/officeDocument/2006/relationships/oleObject" Target="../embeddings/oleObject2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vmlDrawing" Target="../drawings/vmlDrawing24.vml"/><Relationship Id="rId5" Type="http://schemas.openxmlformats.org/officeDocument/2006/relationships/image" Target="../media/image14.emf"/><Relationship Id="rId4" Type="http://schemas.openxmlformats.org/officeDocument/2006/relationships/oleObject" Target="../embeddings/oleObject2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vmlDrawing" Target="../drawings/vmlDrawing25.vml"/><Relationship Id="rId6" Type="http://schemas.openxmlformats.org/officeDocument/2006/relationships/image" Target="../media/image22.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vmlDrawing" Target="../drawings/vmlDrawing26.vml"/><Relationship Id="rId5" Type="http://schemas.openxmlformats.org/officeDocument/2006/relationships/image" Target="../media/image14.emf"/><Relationship Id="rId4" Type="http://schemas.openxmlformats.org/officeDocument/2006/relationships/oleObject" Target="../embeddings/oleObject26.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vmlDrawing" Target="../drawings/vmlDrawing27.vml"/><Relationship Id="rId5" Type="http://schemas.openxmlformats.org/officeDocument/2006/relationships/image" Target="../media/image14.emf"/><Relationship Id="rId4" Type="http://schemas.openxmlformats.org/officeDocument/2006/relationships/oleObject" Target="../embeddings/oleObject27.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vmlDrawing" Target="../drawings/vmlDrawing28.vml"/><Relationship Id="rId5" Type="http://schemas.openxmlformats.org/officeDocument/2006/relationships/image" Target="../media/image14.emf"/><Relationship Id="rId4" Type="http://schemas.openxmlformats.org/officeDocument/2006/relationships/oleObject" Target="../embeddings/oleObject2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vmlDrawing" Target="../drawings/vmlDrawing29.vml"/><Relationship Id="rId5" Type="http://schemas.openxmlformats.org/officeDocument/2006/relationships/image" Target="../media/image14.emf"/><Relationship Id="rId4" Type="http://schemas.openxmlformats.org/officeDocument/2006/relationships/oleObject" Target="../embeddings/oleObject29.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hoto_Option">
    <p:bg>
      <p:bgPr>
        <a:solidFill>
          <a:schemeClr val="accent1"/>
        </a:solidFill>
        <a:effectLst/>
      </p:bgPr>
    </p:bg>
    <p:spTree>
      <p:nvGrpSpPr>
        <p:cNvPr id="1" name=""/>
        <p:cNvGrpSpPr/>
        <p:nvPr/>
      </p:nvGrpSpPr>
      <p:grpSpPr>
        <a:xfrm>
          <a:off x="0" y="0"/>
          <a:ext cx="0" cy="0"/>
          <a:chOff x="0" y="0"/>
          <a:chExt cx="0" cy="0"/>
        </a:xfrm>
      </p:grpSpPr>
      <p:pic>
        <p:nvPicPr>
          <p:cNvPr id="8" name="Picture 7" descr="A person sitting at a table in front of a window&#10;&#10;Description generated with very high confidence">
            <a:extLst>
              <a:ext uri="{FF2B5EF4-FFF2-40B4-BE49-F238E27FC236}">
                <a16:creationId xmlns:a16="http://schemas.microsoft.com/office/drawing/2014/main" id="{1E41053F-B32C-441E-B6CA-E290CC3279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16605" y="0"/>
            <a:ext cx="6219870" cy="6994525"/>
          </a:xfrm>
          <a:prstGeom prst="rect">
            <a:avLst/>
          </a:prstGeom>
        </p:spPr>
      </p:pic>
      <p:sp>
        <p:nvSpPr>
          <p:cNvPr id="9" name="Title 1"/>
          <p:cNvSpPr>
            <a:spLocks noGrp="1"/>
          </p:cNvSpPr>
          <p:nvPr>
            <p:ph type="title" hasCustomPrompt="1"/>
          </p:nvPr>
        </p:nvSpPr>
        <p:spPr bwMode="auto">
          <a:xfrm>
            <a:off x="274703" y="2119152"/>
            <a:ext cx="594202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1" y="4005412"/>
            <a:ext cx="5943555" cy="729343"/>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919789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2835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17529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5441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283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32384" rtl="0" eaLnBrk="1" latinLnBrk="0" hangingPunct="1">
              <a:lnSpc>
                <a:spcPct val="90000"/>
              </a:lnSpc>
              <a:spcBef>
                <a:spcPct val="0"/>
              </a:spcBef>
              <a:buNone/>
              <a:defRPr lang="en-US" sz="4080" b="0" kern="1200" cap="none" spc="-102" baseline="0" dirty="0">
                <a:ln w="3175">
                  <a:noFill/>
                </a:ln>
                <a:solidFill>
                  <a:schemeClr val="tx1">
                    <a:lumMod val="75000"/>
                  </a:schemeClr>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428929725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539833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ivider Slide">
    <p:bg>
      <p:bgPr>
        <a:solidFill>
          <a:schemeClr val="tx1"/>
        </a:solidFill>
        <a:effectLst/>
      </p:bgPr>
    </p:bg>
    <p:spTree>
      <p:nvGrpSpPr>
        <p:cNvPr id="1" name=""/>
        <p:cNvGrpSpPr/>
        <p:nvPr/>
      </p:nvGrpSpPr>
      <p:grpSpPr>
        <a:xfrm>
          <a:off x="0" y="0"/>
          <a:ext cx="0" cy="0"/>
          <a:chOff x="0" y="0"/>
          <a:chExt cx="0" cy="0"/>
        </a:xfrm>
      </p:grpSpPr>
      <p:pic>
        <p:nvPicPr>
          <p:cNvPr id="18" name="Picture 17" descr="A tall building&#10;&#10;Description generated with very high confidence">
            <a:extLst>
              <a:ext uri="{FF2B5EF4-FFF2-40B4-BE49-F238E27FC236}">
                <a16:creationId xmlns:a16="http://schemas.microsoft.com/office/drawing/2014/main" id="{D8FB0574-FD96-45DD-BDF9-0B23675FAE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964618" y="0"/>
            <a:ext cx="7471857" cy="6994525"/>
          </a:xfrm>
          <a:custGeom>
            <a:avLst/>
            <a:gdLst>
              <a:gd name="connsiteX0" fmla="*/ 2441890 w 7324976"/>
              <a:gd name="connsiteY0" fmla="*/ 0 h 6858000"/>
              <a:gd name="connsiteX1" fmla="*/ 4883781 w 7324976"/>
              <a:gd name="connsiteY1" fmla="*/ 0 h 6858000"/>
              <a:gd name="connsiteX2" fmla="*/ 4883781 w 7324976"/>
              <a:gd name="connsiteY2" fmla="*/ 2061029 h 6858000"/>
              <a:gd name="connsiteX3" fmla="*/ 7324976 w 7324976"/>
              <a:gd name="connsiteY3" fmla="*/ 2061029 h 6858000"/>
              <a:gd name="connsiteX4" fmla="*/ 7324976 w 7324976"/>
              <a:gd name="connsiteY4" fmla="*/ 6858000 h 6858000"/>
              <a:gd name="connsiteX5" fmla="*/ 0 w 7324976"/>
              <a:gd name="connsiteY5" fmla="*/ 6858000 h 6858000"/>
              <a:gd name="connsiteX6" fmla="*/ 0 w 7324976"/>
              <a:gd name="connsiteY6" fmla="*/ 4267202 h 6858000"/>
              <a:gd name="connsiteX7" fmla="*/ 2441890 w 7324976"/>
              <a:gd name="connsiteY7" fmla="*/ 4267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6" h="6858000">
                <a:moveTo>
                  <a:pt x="2441890" y="0"/>
                </a:moveTo>
                <a:lnTo>
                  <a:pt x="4883781" y="0"/>
                </a:lnTo>
                <a:lnTo>
                  <a:pt x="4883781" y="2061029"/>
                </a:lnTo>
                <a:lnTo>
                  <a:pt x="7324976" y="2061029"/>
                </a:lnTo>
                <a:lnTo>
                  <a:pt x="7324976" y="6858000"/>
                </a:lnTo>
                <a:lnTo>
                  <a:pt x="0" y="6858000"/>
                </a:lnTo>
                <a:lnTo>
                  <a:pt x="0" y="4267202"/>
                </a:lnTo>
                <a:lnTo>
                  <a:pt x="2441890" y="4267202"/>
                </a:lnTo>
                <a:close/>
              </a:path>
            </a:pathLst>
          </a:custGeom>
        </p:spPr>
      </p:pic>
      <p:sp>
        <p:nvSpPr>
          <p:cNvPr id="2" name="Title 1"/>
          <p:cNvSpPr>
            <a:spLocks noGrp="1"/>
          </p:cNvSpPr>
          <p:nvPr>
            <p:ph type="title" hasCustomPrompt="1"/>
          </p:nvPr>
        </p:nvSpPr>
        <p:spPr>
          <a:xfrm>
            <a:off x="274638" y="3064077"/>
            <a:ext cx="4689980" cy="866374"/>
          </a:xfrm>
          <a:noFill/>
        </p:spPr>
        <p:txBody>
          <a:bodyPr wrap="square" tIns="91440" bIns="91440" anchor="ctr" anchorCtr="0">
            <a:spAutoFit/>
          </a:bodyPr>
          <a:lstStyle>
            <a:lvl1pPr>
              <a:defRPr sz="4896" spc="-100" baseline="0">
                <a:solidFill>
                  <a:schemeClr val="bg1"/>
                </a:solidFill>
              </a:defRPr>
            </a:lvl1pPr>
          </a:lstStyle>
          <a:p>
            <a:r>
              <a:rPr lang="en-US"/>
              <a:t>Section title</a:t>
            </a:r>
          </a:p>
        </p:txBody>
      </p:sp>
    </p:spTree>
    <p:extLst>
      <p:ext uri="{BB962C8B-B14F-4D97-AF65-F5344CB8AC3E}">
        <p14:creationId xmlns:p14="http://schemas.microsoft.com/office/powerpoint/2010/main" val="3068517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Divid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64077"/>
            <a:ext cx="4689980" cy="866374"/>
          </a:xfrm>
          <a:noFill/>
        </p:spPr>
        <p:txBody>
          <a:bodyPr wrap="square" tIns="91440" bIns="91440" anchor="ctr" anchorCtr="0">
            <a:spAutoFit/>
          </a:bodyPr>
          <a:lstStyle>
            <a:lvl1pPr>
              <a:defRPr sz="4896" spc="-100" baseline="0">
                <a:solidFill>
                  <a:schemeClr val="bg1"/>
                </a:solidFill>
              </a:defRPr>
            </a:lvl1pPr>
          </a:lstStyle>
          <a:p>
            <a:r>
              <a:rPr lang="en-US"/>
              <a:t>Section title</a:t>
            </a:r>
          </a:p>
        </p:txBody>
      </p:sp>
      <p:pic>
        <p:nvPicPr>
          <p:cNvPr id="6" name="Picture 5" descr="A large building&#10;&#10;Description generated with very high confidence">
            <a:extLst>
              <a:ext uri="{FF2B5EF4-FFF2-40B4-BE49-F238E27FC236}">
                <a16:creationId xmlns:a16="http://schemas.microsoft.com/office/drawing/2014/main" id="{075B3685-0A56-4902-88BA-FD13A1B7D0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64620" y="2"/>
            <a:ext cx="7471856" cy="6994524"/>
          </a:xfrm>
          <a:custGeom>
            <a:avLst/>
            <a:gdLst>
              <a:gd name="connsiteX0" fmla="*/ 2441889 w 7324975"/>
              <a:gd name="connsiteY0" fmla="*/ 0 h 6857999"/>
              <a:gd name="connsiteX1" fmla="*/ 4883780 w 7324975"/>
              <a:gd name="connsiteY1" fmla="*/ 0 h 6857999"/>
              <a:gd name="connsiteX2" fmla="*/ 4883780 w 7324975"/>
              <a:gd name="connsiteY2" fmla="*/ 2061029 h 6857999"/>
              <a:gd name="connsiteX3" fmla="*/ 7324975 w 7324975"/>
              <a:gd name="connsiteY3" fmla="*/ 2061029 h 6857999"/>
              <a:gd name="connsiteX4" fmla="*/ 7324975 w 7324975"/>
              <a:gd name="connsiteY4" fmla="*/ 6857999 h 6857999"/>
              <a:gd name="connsiteX5" fmla="*/ 0 w 7324975"/>
              <a:gd name="connsiteY5" fmla="*/ 6857999 h 6857999"/>
              <a:gd name="connsiteX6" fmla="*/ 0 w 7324975"/>
              <a:gd name="connsiteY6" fmla="*/ 4267202 h 6857999"/>
              <a:gd name="connsiteX7" fmla="*/ 2441889 w 7324975"/>
              <a:gd name="connsiteY7" fmla="*/ 426720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5" h="6857999">
                <a:moveTo>
                  <a:pt x="2441889" y="0"/>
                </a:moveTo>
                <a:lnTo>
                  <a:pt x="4883780" y="0"/>
                </a:lnTo>
                <a:lnTo>
                  <a:pt x="4883780" y="2061029"/>
                </a:lnTo>
                <a:lnTo>
                  <a:pt x="7324975" y="2061029"/>
                </a:lnTo>
                <a:lnTo>
                  <a:pt x="7324975" y="6857999"/>
                </a:lnTo>
                <a:lnTo>
                  <a:pt x="0" y="6857999"/>
                </a:lnTo>
                <a:lnTo>
                  <a:pt x="0" y="4267202"/>
                </a:lnTo>
                <a:lnTo>
                  <a:pt x="2441889" y="4267202"/>
                </a:lnTo>
                <a:close/>
              </a:path>
            </a:pathLst>
          </a:custGeom>
        </p:spPr>
      </p:pic>
    </p:spTree>
    <p:extLst>
      <p:ext uri="{BB962C8B-B14F-4D97-AF65-F5344CB8AC3E}">
        <p14:creationId xmlns:p14="http://schemas.microsoft.com/office/powerpoint/2010/main" val="33225678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 y="4262032"/>
            <a:ext cx="12436473" cy="1130053"/>
          </a:xfrm>
          <a:solidFill>
            <a:schemeClr val="accent1"/>
          </a:solidFill>
        </p:spPr>
        <p:txBody>
          <a:bodyPr wrap="square" tIns="137160" bIns="137160" anchor="ctr" anchorCtr="0">
            <a:spAutoFit/>
          </a:bodyPr>
          <a:lstStyle>
            <a:lvl1pPr algn="ctr">
              <a:defRPr sz="6119" spc="-100" baseline="0">
                <a:gradFill>
                  <a:gsLst>
                    <a:gs pos="100000">
                      <a:schemeClr val="tx1"/>
                    </a:gs>
                    <a:gs pos="0">
                      <a:schemeClr val="tx1"/>
                    </a:gs>
                  </a:gsLst>
                  <a:lin ang="5400000" scaled="0"/>
                </a:gradFill>
              </a:defRPr>
            </a:lvl1pPr>
          </a:lstStyle>
          <a:p>
            <a:r>
              <a:rPr lang="en-US"/>
              <a:t>Section title</a:t>
            </a:r>
          </a:p>
        </p:txBody>
      </p:sp>
      <p:grpSp>
        <p:nvGrpSpPr>
          <p:cNvPr id="7" name="Group 6">
            <a:extLst>
              <a:ext uri="{FF2B5EF4-FFF2-40B4-BE49-F238E27FC236}">
                <a16:creationId xmlns:a16="http://schemas.microsoft.com/office/drawing/2014/main" id="{A5EDEADA-00A4-4A61-B6F7-7AB4F12D948A}"/>
              </a:ext>
            </a:extLst>
          </p:cNvPr>
          <p:cNvGrpSpPr/>
          <p:nvPr/>
        </p:nvGrpSpPr>
        <p:grpSpPr>
          <a:xfrm>
            <a:off x="5048616" y="1147957"/>
            <a:ext cx="2339243" cy="2349306"/>
            <a:chOff x="6697663" y="4592638"/>
            <a:chExt cx="357188" cy="358775"/>
          </a:xfrm>
          <a:solidFill>
            <a:schemeClr val="accent2"/>
          </a:solidFill>
        </p:grpSpPr>
        <p:sp>
          <p:nvSpPr>
            <p:cNvPr id="8" name="Rectangle 111">
              <a:extLst>
                <a:ext uri="{FF2B5EF4-FFF2-40B4-BE49-F238E27FC236}">
                  <a16:creationId xmlns:a16="http://schemas.microsoft.com/office/drawing/2014/main" id="{D1553FB3-8D36-4451-80F9-126DBB3680A2}"/>
                </a:ext>
              </a:extLst>
            </p:cNvPr>
            <p:cNvSpPr>
              <a:spLocks noChangeArrowheads="1"/>
            </p:cNvSpPr>
            <p:nvPr/>
          </p:nvSpPr>
          <p:spPr bwMode="auto">
            <a:xfrm>
              <a:off x="6967538" y="4592638"/>
              <a:ext cx="87313" cy="90488"/>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3" name="Rectangle 112">
              <a:extLst>
                <a:ext uri="{FF2B5EF4-FFF2-40B4-BE49-F238E27FC236}">
                  <a16:creationId xmlns:a16="http://schemas.microsoft.com/office/drawing/2014/main" id="{F778D167-D5C1-45E4-88A3-CDFE945D90EF}"/>
                </a:ext>
              </a:extLst>
            </p:cNvPr>
            <p:cNvSpPr>
              <a:spLocks noChangeArrowheads="1"/>
            </p:cNvSpPr>
            <p:nvPr/>
          </p:nvSpPr>
          <p:spPr bwMode="auto">
            <a:xfrm>
              <a:off x="6967538" y="4729163"/>
              <a:ext cx="87313" cy="88900"/>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5" name="Oval 114">
              <a:extLst>
                <a:ext uri="{FF2B5EF4-FFF2-40B4-BE49-F238E27FC236}">
                  <a16:creationId xmlns:a16="http://schemas.microsoft.com/office/drawing/2014/main" id="{45F60B31-7982-44FA-BA48-233259AB8EB5}"/>
                </a:ext>
              </a:extLst>
            </p:cNvPr>
            <p:cNvSpPr>
              <a:spLocks noChangeArrowheads="1"/>
            </p:cNvSpPr>
            <p:nvPr/>
          </p:nvSpPr>
          <p:spPr bwMode="auto">
            <a:xfrm>
              <a:off x="696753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7" name="Oval 116">
              <a:extLst>
                <a:ext uri="{FF2B5EF4-FFF2-40B4-BE49-F238E27FC236}">
                  <a16:creationId xmlns:a16="http://schemas.microsoft.com/office/drawing/2014/main" id="{0B99C7EB-A6D8-4940-B7C1-C90077CF6998}"/>
                </a:ext>
              </a:extLst>
            </p:cNvPr>
            <p:cNvSpPr>
              <a:spLocks noChangeArrowheads="1"/>
            </p:cNvSpPr>
            <p:nvPr/>
          </p:nvSpPr>
          <p:spPr bwMode="auto">
            <a:xfrm>
              <a:off x="683418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8" name="Oval 117">
              <a:extLst>
                <a:ext uri="{FF2B5EF4-FFF2-40B4-BE49-F238E27FC236}">
                  <a16:creationId xmlns:a16="http://schemas.microsoft.com/office/drawing/2014/main" id="{B0FE87B5-3F11-4310-9F20-252AE750CA70}"/>
                </a:ext>
              </a:extLst>
            </p:cNvPr>
            <p:cNvSpPr>
              <a:spLocks noChangeArrowheads="1"/>
            </p:cNvSpPr>
            <p:nvPr/>
          </p:nvSpPr>
          <p:spPr bwMode="auto">
            <a:xfrm>
              <a:off x="6834188" y="472916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20" name="Oval 119">
              <a:extLst>
                <a:ext uri="{FF2B5EF4-FFF2-40B4-BE49-F238E27FC236}">
                  <a16:creationId xmlns:a16="http://schemas.microsoft.com/office/drawing/2014/main" id="{E16A5D25-8095-4AB2-8825-9C4FA0C8749F}"/>
                </a:ext>
              </a:extLst>
            </p:cNvPr>
            <p:cNvSpPr>
              <a:spLocks noChangeArrowheads="1"/>
            </p:cNvSpPr>
            <p:nvPr/>
          </p:nvSpPr>
          <p:spPr bwMode="auto">
            <a:xfrm>
              <a:off x="6697663" y="4862513"/>
              <a:ext cx="90488"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grpSp>
    </p:spTree>
    <p:extLst>
      <p:ext uri="{BB962C8B-B14F-4D97-AF65-F5344CB8AC3E}">
        <p14:creationId xmlns:p14="http://schemas.microsoft.com/office/powerpoint/2010/main" val="103535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Divider Slide">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836283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hoto_Option">
    <p:bg>
      <p:bgPr>
        <a:solidFill>
          <a:schemeClr val="accent4"/>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E1F76AA-CDD1-44F4-9536-C14930AFC752}"/>
              </a:ext>
            </a:extLst>
          </p:cNvPr>
          <p:cNvPicPr>
            <a:picLocks noChangeAspect="1"/>
          </p:cNvPicPr>
          <p:nvPr/>
        </p:nvPicPr>
        <p:blipFill rotWithShape="1">
          <a:blip r:embed="rId2"/>
          <a:srcRect l="2135"/>
          <a:stretch/>
        </p:blipFill>
        <p:spPr>
          <a:xfrm>
            <a:off x="6218036" y="0"/>
            <a:ext cx="6218439" cy="6994525"/>
          </a:xfrm>
          <a:custGeom>
            <a:avLst/>
            <a:gdLst>
              <a:gd name="connsiteX0" fmla="*/ 1175854 w 6096198"/>
              <a:gd name="connsiteY0" fmla="*/ 0 h 6858000"/>
              <a:gd name="connsiteX1" fmla="*/ 6096198 w 6096198"/>
              <a:gd name="connsiteY1" fmla="*/ 0 h 6858000"/>
              <a:gd name="connsiteX2" fmla="*/ 6096198 w 6096198"/>
              <a:gd name="connsiteY2" fmla="*/ 6858000 h 6858000"/>
              <a:gd name="connsiteX3" fmla="*/ 2764454 w 6096198"/>
              <a:gd name="connsiteY3" fmla="*/ 6858000 h 6858000"/>
              <a:gd name="connsiteX4" fmla="*/ 2764454 w 6096198"/>
              <a:gd name="connsiteY4" fmla="*/ 4572000 h 6858000"/>
              <a:gd name="connsiteX5" fmla="*/ 0 w 6096198"/>
              <a:gd name="connsiteY5" fmla="*/ 4572000 h 6858000"/>
              <a:gd name="connsiteX6" fmla="*/ 0 w 6096198"/>
              <a:gd name="connsiteY6" fmla="*/ 2286000 h 6858000"/>
              <a:gd name="connsiteX7" fmla="*/ 1175854 w 6096198"/>
              <a:gd name="connsiteY7" fmla="*/ 228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198" h="6858000">
                <a:moveTo>
                  <a:pt x="1175854" y="0"/>
                </a:moveTo>
                <a:lnTo>
                  <a:pt x="6096198" y="0"/>
                </a:lnTo>
                <a:lnTo>
                  <a:pt x="6096198" y="6858000"/>
                </a:lnTo>
                <a:lnTo>
                  <a:pt x="2764454" y="6858000"/>
                </a:lnTo>
                <a:lnTo>
                  <a:pt x="2764454" y="4572000"/>
                </a:lnTo>
                <a:lnTo>
                  <a:pt x="0" y="4572000"/>
                </a:lnTo>
                <a:lnTo>
                  <a:pt x="0" y="2286000"/>
                </a:lnTo>
                <a:lnTo>
                  <a:pt x="1175854" y="2286000"/>
                </a:lnTo>
                <a:close/>
              </a:path>
            </a:pathLst>
          </a:custGeom>
        </p:spPr>
      </p:pic>
      <p:sp>
        <p:nvSpPr>
          <p:cNvPr id="9" name="Title 1"/>
          <p:cNvSpPr>
            <a:spLocks noGrp="1"/>
          </p:cNvSpPr>
          <p:nvPr>
            <p:ph type="title" hasCustomPrompt="1"/>
          </p:nvPr>
        </p:nvSpPr>
        <p:spPr bwMode="auto">
          <a:xfrm>
            <a:off x="274702" y="2119152"/>
            <a:ext cx="594345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507583"/>
            <a:ext cx="5944986" cy="1828800"/>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293119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Divider Slide">
    <p:bg>
      <p:bgPr>
        <a:solidFill>
          <a:srgbClr val="30E5D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solidFill>
                  <a:srgbClr val="3C3C41"/>
                </a:soli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008272"/>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008272"/>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C3C4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5963806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2897133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40" y="2674313"/>
            <a:ext cx="11228387" cy="1737340"/>
          </a:xfrm>
        </p:spPr>
        <p:txBody>
          <a:bodyPr anchor="ctr"/>
          <a:lstStyle>
            <a:lvl1pPr>
              <a:defRPr sz="5998">
                <a:solidFill>
                  <a:schemeClr val="tx2"/>
                </a:solidFill>
              </a:defRPr>
            </a:lvl1pPr>
          </a:lstStyle>
          <a:p>
            <a:r>
              <a:rPr lang="en-US"/>
              <a:t>Thank you</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442" y="492477"/>
            <a:ext cx="1250445" cy="266701"/>
          </a:xfrm>
          <a:prstGeom prst="rect">
            <a:avLst/>
          </a:prstGeom>
        </p:spPr>
      </p:pic>
    </p:spTree>
    <p:extLst>
      <p:ext uri="{BB962C8B-B14F-4D97-AF65-F5344CB8AC3E}">
        <p14:creationId xmlns:p14="http://schemas.microsoft.com/office/powerpoint/2010/main" val="420230573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9230" y="3145042"/>
            <a:ext cx="3288506" cy="704445"/>
          </a:xfrm>
          <a:prstGeom prst="rect">
            <a:avLst/>
          </a:prstGeom>
        </p:spPr>
      </p:pic>
    </p:spTree>
    <p:extLst>
      <p:ext uri="{BB962C8B-B14F-4D97-AF65-F5344CB8AC3E}">
        <p14:creationId xmlns:p14="http://schemas.microsoft.com/office/powerpoint/2010/main" val="792171435"/>
      </p:ext>
    </p:extLst>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54AA-477F-49A0-9403-5472A19E4781}"/>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46F86225-B819-40BB-A6F5-8E90EF79A2EB}"/>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F8C73830-9EEE-4D7B-99E3-7EB1A8F8399C}"/>
              </a:ext>
            </a:extLst>
          </p:cNvPr>
          <p:cNvSpPr>
            <a:spLocks noGrp="1"/>
          </p:cNvSpPr>
          <p:nvPr>
            <p:ph type="dt" sz="half" idx="10"/>
          </p:nvPr>
        </p:nvSpPr>
        <p:spPr/>
        <p:txBody>
          <a:bodyPr/>
          <a:lstStyle/>
          <a:p>
            <a:fld id="{D3E91F1D-271E-456B-8A96-6ABF88AD1F44}" type="datetimeFigureOut">
              <a:rPr lang="en-US" smtClean="0"/>
              <a:t>6/19/2019</a:t>
            </a:fld>
            <a:endParaRPr lang="en-US"/>
          </a:p>
        </p:txBody>
      </p:sp>
      <p:sp>
        <p:nvSpPr>
          <p:cNvPr id="5" name="Footer Placeholder 4">
            <a:extLst>
              <a:ext uri="{FF2B5EF4-FFF2-40B4-BE49-F238E27FC236}">
                <a16:creationId xmlns:a16="http://schemas.microsoft.com/office/drawing/2014/main" id="{B7B5D068-3DD2-4A34-A1C2-51660A1CE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9B755-00E8-49C6-948A-A98ED91FB24A}"/>
              </a:ext>
            </a:extLst>
          </p:cNvPr>
          <p:cNvSpPr>
            <a:spLocks noGrp="1"/>
          </p:cNvSpPr>
          <p:nvPr>
            <p:ph type="sldNum" sz="quarter" idx="12"/>
          </p:nvPr>
        </p:nvSpPr>
        <p:spPr/>
        <p:txBody>
          <a:bodyPr/>
          <a:lstStyle/>
          <a:p>
            <a:fld id="{86B7821D-2CDB-415F-BE6A-E72259E65470}" type="slidenum">
              <a:rPr lang="en-US" smtClean="0"/>
              <a:t>‹#›</a:t>
            </a:fld>
            <a:endParaRPr lang="en-US"/>
          </a:p>
        </p:txBody>
      </p:sp>
    </p:spTree>
    <p:extLst>
      <p:ext uri="{BB962C8B-B14F-4D97-AF65-F5344CB8AC3E}">
        <p14:creationId xmlns:p14="http://schemas.microsoft.com/office/powerpoint/2010/main" val="1558218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296060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46"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274702" y="1718272"/>
            <a:ext cx="9143936" cy="1828786"/>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548380"/>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invGray">
          <a:xfrm>
            <a:off x="457200" y="303486"/>
            <a:ext cx="1645920" cy="352580"/>
          </a:xfrm>
          <a:prstGeom prst="rect">
            <a:avLst/>
          </a:prstGeom>
        </p:spPr>
      </p:pic>
      <p:sp>
        <p:nvSpPr>
          <p:cNvPr id="6" name="Text Placeholder 2"/>
          <p:cNvSpPr txBox="1">
            <a:spLocks/>
          </p:cNvSpPr>
          <p:nvPr userDrawn="1"/>
        </p:nvSpPr>
        <p:spPr bwMode="auto">
          <a:xfrm>
            <a:off x="292989" y="6135479"/>
            <a:ext cx="3017487" cy="548634"/>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0">
                <a:solidFill>
                  <a:schemeClr val="tx1"/>
                </a:solidFill>
              </a:rPr>
              <a:t>Microsoft Services</a:t>
            </a:r>
            <a:endParaRPr lang="en-US" sz="2400" b="0">
              <a:solidFill>
                <a:schemeClr val="tx1"/>
              </a:solidFill>
              <a:latin typeface="Segoe UI"/>
            </a:endParaRPr>
          </a:p>
        </p:txBody>
      </p:sp>
    </p:spTree>
    <p:extLst>
      <p:ext uri="{BB962C8B-B14F-4D97-AF65-F5344CB8AC3E}">
        <p14:creationId xmlns:p14="http://schemas.microsoft.com/office/powerpoint/2010/main" val="268479050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70"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0" name="Picture 59"/>
          <p:cNvPicPr>
            <a:picLocks noChangeAspect="1"/>
          </p:cNvPicPr>
          <p:nvPr userDrawn="1"/>
        </p:nvPicPr>
        <p:blipFill rotWithShape="1">
          <a:blip r:embed="rId6"/>
          <a:srcRect t="5025" r="30078"/>
          <a:stretch/>
        </p:blipFill>
        <p:spPr>
          <a:xfrm>
            <a:off x="-1" y="1363663"/>
            <a:ext cx="6218238" cy="5630862"/>
          </a:xfrm>
          <a:prstGeom prst="rect">
            <a:avLst/>
          </a:prstGeom>
        </p:spPr>
      </p:pic>
      <p:sp>
        <p:nvSpPr>
          <p:cNvPr id="61" name="Rectangle 60"/>
          <p:cNvSpPr/>
          <p:nvPr userDrawn="1"/>
        </p:nvSpPr>
        <p:spPr>
          <a:xfrm>
            <a:off x="6218237" y="1363663"/>
            <a:ext cx="6218238" cy="3072744"/>
          </a:xfrm>
          <a:prstGeom prst="rect">
            <a:avLst/>
          </a:prstGeom>
          <a:solidFill>
            <a:srgbClr val="0078D8"/>
          </a:solidFill>
          <a:ln w="3175">
            <a:noFill/>
          </a:ln>
        </p:spPr>
        <p:txBody>
          <a:bodyPr lIns="91414" tIns="45706" rIns="91414" bIns="45706" rtlCol="0" anchor="ctr" anchorCtr="0">
            <a:noAutofit/>
          </a:bodyPr>
          <a:lstStyle/>
          <a:p>
            <a:pPr marL="0" marR="0" lvl="0" indent="0" algn="ctr" defTabSz="91340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a typeface="Segoe UI" pitchFamily="34" charset="0"/>
              <a:cs typeface="Segoe UI Semibold" panose="020B0702040204020203" pitchFamily="34" charset="0"/>
            </a:endParaRPr>
          </a:p>
        </p:txBody>
      </p:sp>
      <p:sp>
        <p:nvSpPr>
          <p:cNvPr id="62" name="Rectangle 61"/>
          <p:cNvSpPr/>
          <p:nvPr userDrawn="1"/>
        </p:nvSpPr>
        <p:spPr>
          <a:xfrm>
            <a:off x="6218237" y="4437656"/>
            <a:ext cx="6218238" cy="1005840"/>
          </a:xfrm>
          <a:prstGeom prst="rect">
            <a:avLst/>
          </a:prstGeom>
          <a:solidFill>
            <a:srgbClr val="0078D8">
              <a:lumMod val="50000"/>
            </a:srgbClr>
          </a:solidFill>
          <a:ln w="3175">
            <a:noFill/>
          </a:ln>
        </p:spPr>
        <p:txBody>
          <a:bodyPr lIns="91414" tIns="45706" rIns="91414" bIns="45706" rtlCol="0" anchor="ctr" anchorCtr="0">
            <a:noAutofit/>
          </a:bodyPr>
          <a:lstStyle/>
          <a:p>
            <a:pPr marL="0" marR="0" lvl="0" indent="0" algn="ctr" defTabSz="91340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a typeface="Segoe UI" pitchFamily="34" charset="0"/>
              <a:cs typeface="Segoe UI Semibold" panose="020B0702040204020203" pitchFamily="34" charset="0"/>
            </a:endParaRPr>
          </a:p>
        </p:txBody>
      </p:sp>
      <p:sp>
        <p:nvSpPr>
          <p:cNvPr id="63" name="Freeform 17"/>
          <p:cNvSpPr>
            <a:spLocks noEditPoints="1"/>
          </p:cNvSpPr>
          <p:nvPr userDrawn="1"/>
        </p:nvSpPr>
        <p:spPr bwMode="auto">
          <a:xfrm>
            <a:off x="11296650" y="4599043"/>
            <a:ext cx="682625" cy="68306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6218237" y="1985642"/>
            <a:ext cx="5761038" cy="1828786"/>
          </a:xfrm>
          <a:noFill/>
        </p:spPr>
        <p:txBody>
          <a:bodyPr lIns="146304" tIns="91440" rIns="146304" bIns="91440" anchor="ctr"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6218238" y="4599471"/>
            <a:ext cx="4497387" cy="682638"/>
          </a:xfrm>
          <a:noFill/>
        </p:spPr>
        <p:txBody>
          <a:bodyPr lIns="146304" tIns="109728" rIns="146304" bIns="109728" anchor="ctr">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pic>
        <p:nvPicPr>
          <p:cNvPr id="66" name="Picture 65"/>
          <p:cNvPicPr>
            <a:picLocks noChangeAspect="1"/>
          </p:cNvPicPr>
          <p:nvPr userDrawn="1"/>
        </p:nvPicPr>
        <p:blipFill>
          <a:blip r:embed="rId7"/>
          <a:stretch>
            <a:fillRect/>
          </a:stretch>
        </p:blipFill>
        <p:spPr>
          <a:xfrm>
            <a:off x="457200" y="258763"/>
            <a:ext cx="1661320" cy="365760"/>
          </a:xfrm>
          <a:prstGeom prst="rect">
            <a:avLst/>
          </a:prstGeom>
        </p:spPr>
      </p:pic>
      <p:sp>
        <p:nvSpPr>
          <p:cNvPr id="6" name="Text Placeholder 2"/>
          <p:cNvSpPr txBox="1">
            <a:spLocks/>
          </p:cNvSpPr>
          <p:nvPr userDrawn="1"/>
        </p:nvSpPr>
        <p:spPr bwMode="auto">
          <a:xfrm>
            <a:off x="6365873" y="6225530"/>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Tree>
    <p:extLst>
      <p:ext uri="{BB962C8B-B14F-4D97-AF65-F5344CB8AC3E}">
        <p14:creationId xmlns:p14="http://schemas.microsoft.com/office/powerpoint/2010/main" val="410734414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5767"/>
          <a:stretch/>
        </p:blipFill>
        <p:spPr>
          <a:xfrm>
            <a:off x="0" y="-14514"/>
            <a:ext cx="12473940" cy="7009038"/>
          </a:xfrm>
          <a:prstGeom prst="rect">
            <a:avLst/>
          </a:prstGeom>
        </p:spPr>
      </p:pic>
      <p:sp>
        <p:nvSpPr>
          <p:cNvPr id="7" name="Rectangle 6"/>
          <p:cNvSpPr/>
          <p:nvPr userDrawn="1"/>
        </p:nvSpPr>
        <p:spPr bwMode="auto">
          <a:xfrm>
            <a:off x="0" y="4325257"/>
            <a:ext cx="12473940" cy="2669268"/>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 </a:t>
            </a:r>
          </a:p>
        </p:txBody>
      </p:sp>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4"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66" name="Picture 65"/>
          <p:cNvPicPr>
            <a:picLocks noChangeAspect="1"/>
          </p:cNvPicPr>
          <p:nvPr userDrawn="1"/>
        </p:nvPicPr>
        <p:blipFill>
          <a:blip r:embed="rId7"/>
          <a:stretch>
            <a:fillRect/>
          </a:stretch>
        </p:blipFill>
        <p:spPr>
          <a:xfrm>
            <a:off x="10350101" y="258763"/>
            <a:ext cx="1661320" cy="365760"/>
          </a:xfrm>
          <a:prstGeom prst="rect">
            <a:avLst/>
          </a:prstGeom>
        </p:spPr>
      </p:pic>
      <p:sp>
        <p:nvSpPr>
          <p:cNvPr id="6" name="Text Placeholder 2"/>
          <p:cNvSpPr txBox="1">
            <a:spLocks/>
          </p:cNvSpPr>
          <p:nvPr userDrawn="1"/>
        </p:nvSpPr>
        <p:spPr bwMode="auto">
          <a:xfrm>
            <a:off x="9925048" y="6477265"/>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tx1"/>
                </a:solidFill>
                <a:latin typeface="+mn-lt"/>
              </a:rPr>
              <a:t>Microsoft Services</a:t>
            </a:r>
          </a:p>
        </p:txBody>
      </p:sp>
      <p:sp>
        <p:nvSpPr>
          <p:cNvPr id="9" name="Title 1"/>
          <p:cNvSpPr>
            <a:spLocks noGrp="1"/>
          </p:cNvSpPr>
          <p:nvPr>
            <p:ph type="title" hasCustomPrompt="1"/>
          </p:nvPr>
        </p:nvSpPr>
        <p:spPr>
          <a:xfrm>
            <a:off x="457200" y="4325248"/>
            <a:ext cx="8949544" cy="1554344"/>
          </a:xfrm>
          <a:noFill/>
        </p:spPr>
        <p:txBody>
          <a:bodyPr lIns="0" tIns="91440" rIns="146304" bIns="91440" anchor="ctr"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457200" y="5832462"/>
            <a:ext cx="8949542" cy="682638"/>
          </a:xfrm>
          <a:noFill/>
        </p:spPr>
        <p:txBody>
          <a:bodyPr lIns="0" tIns="109728" rIns="146304" bIns="109728" anchor="t">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sp>
        <p:nvSpPr>
          <p:cNvPr id="11" name="Rectangle 10"/>
          <p:cNvSpPr/>
          <p:nvPr userDrawn="1"/>
        </p:nvSpPr>
        <p:spPr bwMode="auto">
          <a:xfrm rot="18891123">
            <a:off x="10097668" y="3660688"/>
            <a:ext cx="1647566" cy="1647564"/>
          </a:xfrm>
          <a:prstGeom prst="rect">
            <a:avLst/>
          </a:prstGeom>
          <a:solidFill>
            <a:schemeClr val="bg2"/>
          </a:solidFill>
          <a:ln w="762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18891123">
            <a:off x="10097667" y="3501464"/>
            <a:ext cx="1647566" cy="1647564"/>
          </a:xfrm>
          <a:prstGeom prst="rect">
            <a:avLst/>
          </a:prstGeom>
          <a:solidFill>
            <a:schemeClr val="tx1"/>
          </a:solidFill>
          <a:ln w="762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3" name="Freeform 17"/>
          <p:cNvSpPr>
            <a:spLocks noEditPoints="1"/>
          </p:cNvSpPr>
          <p:nvPr userDrawn="1"/>
        </p:nvSpPr>
        <p:spPr bwMode="auto">
          <a:xfrm>
            <a:off x="10303619" y="3707017"/>
            <a:ext cx="1235662" cy="1236458"/>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chemeClr val="bg2"/>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0464605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a:srcRect l="48203" r="1794"/>
          <a:stretch/>
        </p:blipFill>
        <p:spPr>
          <a:xfrm flipH="1">
            <a:off x="0" y="0"/>
            <a:ext cx="6218238" cy="699516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2"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6397752" y="1885058"/>
            <a:ext cx="5577037" cy="1828786"/>
          </a:xfrm>
          <a:noFill/>
        </p:spPr>
        <p:txBody>
          <a:bodyPr lIns="0" tIns="91440" rIns="146304" bIns="91440" anchor="ctr" anchorCtr="0"/>
          <a:lstStyle>
            <a:lvl1pPr>
              <a:defRPr sz="5400" spc="-100" baseline="0">
                <a:solidFill>
                  <a:schemeClr val="bg1"/>
                </a:solidFill>
              </a:defRPr>
            </a:lvl1pPr>
          </a:lstStyle>
          <a:p>
            <a:r>
              <a:rPr lang="en-US"/>
              <a:t>Presentation title</a:t>
            </a:r>
          </a:p>
        </p:txBody>
      </p:sp>
      <p:sp>
        <p:nvSpPr>
          <p:cNvPr id="5" name="Text Placeholder 4"/>
          <p:cNvSpPr>
            <a:spLocks noGrp="1"/>
          </p:cNvSpPr>
          <p:nvPr>
            <p:ph type="body" sz="quarter" idx="12" hasCustomPrompt="1"/>
          </p:nvPr>
        </p:nvSpPr>
        <p:spPr>
          <a:xfrm>
            <a:off x="6397753" y="3986823"/>
            <a:ext cx="4497387" cy="682638"/>
          </a:xfrm>
          <a:noFill/>
        </p:spPr>
        <p:txBody>
          <a:bodyPr lIns="0" tIns="109728" rIns="146304" bIns="109728" anchor="ctr">
            <a:noAutofit/>
          </a:bodyPr>
          <a:lstStyle>
            <a:lvl1pPr marL="0" indent="0">
              <a:spcBef>
                <a:spcPts val="0"/>
              </a:spcBef>
              <a:buNone/>
              <a:defRPr sz="3200" spc="0" baseline="0">
                <a:solidFill>
                  <a:schemeClr val="bg1"/>
                </a:solidFill>
                <a:latin typeface="+mj-lt"/>
              </a:defRPr>
            </a:lvl1pPr>
          </a:lstStyle>
          <a:p>
            <a:pPr lvl="0"/>
            <a:r>
              <a:rPr lang="en-US"/>
              <a:t>Speaker Name</a:t>
            </a:r>
          </a:p>
        </p:txBody>
      </p:sp>
      <p:sp>
        <p:nvSpPr>
          <p:cNvPr id="6" name="Text Placeholder 2"/>
          <p:cNvSpPr txBox="1">
            <a:spLocks/>
          </p:cNvSpPr>
          <p:nvPr userDrawn="1"/>
        </p:nvSpPr>
        <p:spPr bwMode="auto">
          <a:xfrm>
            <a:off x="457200" y="197793"/>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
        <p:nvSpPr>
          <p:cNvPr id="17" name="Freeform 17"/>
          <p:cNvSpPr>
            <a:spLocks noEditPoints="1"/>
          </p:cNvSpPr>
          <p:nvPr userDrawn="1"/>
        </p:nvSpPr>
        <p:spPr bwMode="auto">
          <a:xfrm>
            <a:off x="10841917" y="5389104"/>
            <a:ext cx="1132872" cy="113360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7"/>
          <a:stretch>
            <a:fillRect/>
          </a:stretch>
        </p:blipFill>
        <p:spPr>
          <a:xfrm>
            <a:off x="6553200" y="258763"/>
            <a:ext cx="1661320" cy="365760"/>
          </a:xfrm>
          <a:prstGeom prst="rect">
            <a:avLst/>
          </a:prstGeom>
        </p:spPr>
      </p:pic>
    </p:spTree>
    <p:extLst>
      <p:ext uri="{BB962C8B-B14F-4D97-AF65-F5344CB8AC3E}">
        <p14:creationId xmlns:p14="http://schemas.microsoft.com/office/powerpoint/2010/main" val="425544253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hoto_Optio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52"/>
            <a:ext cx="594345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507583"/>
            <a:ext cx="5944986" cy="1828800"/>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2"/>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pic>
        <p:nvPicPr>
          <p:cNvPr id="25" name="Picture 24">
            <a:extLst>
              <a:ext uri="{FF2B5EF4-FFF2-40B4-BE49-F238E27FC236}">
                <a16:creationId xmlns:a16="http://schemas.microsoft.com/office/drawing/2014/main" id="{3C283639-F09A-41BC-9DDD-7E0B25240136}"/>
              </a:ext>
            </a:extLst>
          </p:cNvPr>
          <p:cNvPicPr/>
          <p:nvPr/>
        </p:nvPicPr>
        <p:blipFill>
          <a:blip r:embed="rId3"/>
          <a:stretch>
            <a:fillRect/>
          </a:stretch>
        </p:blipFill>
        <p:spPr>
          <a:xfrm>
            <a:off x="6242154" y="2014676"/>
            <a:ext cx="6194321" cy="4979850"/>
          </a:xfrm>
          <a:prstGeom prst="rect">
            <a:avLst/>
          </a:prstGeom>
        </p:spPr>
      </p:pic>
    </p:spTree>
    <p:extLst>
      <p:ext uri="{BB962C8B-B14F-4D97-AF65-F5344CB8AC3E}">
        <p14:creationId xmlns:p14="http://schemas.microsoft.com/office/powerpoint/2010/main" val="1518981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0"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457199" y="2828924"/>
            <a:ext cx="6613526" cy="1336676"/>
          </a:xfrm>
          <a:noFill/>
        </p:spPr>
        <p:txBody>
          <a:bodyPr lIns="0" tIns="91440" rIns="146304" bIns="91440" anchor="ctr" anchorCtr="0"/>
          <a:lstStyle>
            <a:lvl1pPr>
              <a:defRPr sz="5400" spc="-100" baseline="0">
                <a:solidFill>
                  <a:schemeClr val="bg2"/>
                </a:solidFill>
                <a:latin typeface="+mn-lt"/>
              </a:defRPr>
            </a:lvl1pPr>
          </a:lstStyle>
          <a:p>
            <a:r>
              <a:rPr lang="en-US"/>
              <a:t>PRESENTATION TITLE</a:t>
            </a:r>
          </a:p>
        </p:txBody>
      </p:sp>
      <p:sp>
        <p:nvSpPr>
          <p:cNvPr id="5" name="Text Placeholder 4"/>
          <p:cNvSpPr>
            <a:spLocks noGrp="1"/>
          </p:cNvSpPr>
          <p:nvPr>
            <p:ph type="body" sz="quarter" idx="12" hasCustomPrompt="1"/>
          </p:nvPr>
        </p:nvSpPr>
        <p:spPr>
          <a:xfrm>
            <a:off x="457199" y="4319817"/>
            <a:ext cx="4497387" cy="682638"/>
          </a:xfrm>
          <a:noFill/>
        </p:spPr>
        <p:txBody>
          <a:bodyPr lIns="0" tIns="109728" rIns="146304" bIns="109728" anchor="ctr">
            <a:noAutofit/>
          </a:bodyPr>
          <a:lstStyle>
            <a:lvl1pPr marL="0" indent="0">
              <a:spcBef>
                <a:spcPts val="0"/>
              </a:spcBef>
              <a:buNone/>
              <a:defRPr sz="3200" spc="0" baseline="0">
                <a:solidFill>
                  <a:schemeClr val="bg1"/>
                </a:solidFill>
                <a:latin typeface="+mj-lt"/>
              </a:defRPr>
            </a:lvl1pPr>
          </a:lstStyle>
          <a:p>
            <a:pPr lvl="0"/>
            <a:r>
              <a:rPr lang="en-US"/>
              <a:t>Speaker Name</a:t>
            </a:r>
          </a:p>
        </p:txBody>
      </p:sp>
      <p:sp>
        <p:nvSpPr>
          <p:cNvPr id="15" name="Freeform 14"/>
          <p:cNvSpPr/>
          <p:nvPr userDrawn="1"/>
        </p:nvSpPr>
        <p:spPr bwMode="auto">
          <a:xfrm>
            <a:off x="7229477" y="2828924"/>
            <a:ext cx="5206998" cy="1336676"/>
          </a:xfrm>
          <a:custGeom>
            <a:avLst/>
            <a:gdLst>
              <a:gd name="connsiteX0" fmla="*/ 581026 w 5206998"/>
              <a:gd name="connsiteY0" fmla="*/ 0 h 1336676"/>
              <a:gd name="connsiteX1" fmla="*/ 5206998 w 5206998"/>
              <a:gd name="connsiteY1" fmla="*/ 0 h 1336676"/>
              <a:gd name="connsiteX2" fmla="*/ 5206998 w 5206998"/>
              <a:gd name="connsiteY2" fmla="*/ 1336676 h 1336676"/>
              <a:gd name="connsiteX3" fmla="*/ 581026 w 5206998"/>
              <a:gd name="connsiteY3" fmla="*/ 1336676 h 1336676"/>
              <a:gd name="connsiteX4" fmla="*/ 0 w 5206998"/>
              <a:gd name="connsiteY4" fmla="*/ 668338 h 133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998" h="1336676">
                <a:moveTo>
                  <a:pt x="581026" y="0"/>
                </a:moveTo>
                <a:lnTo>
                  <a:pt x="5206998" y="0"/>
                </a:lnTo>
                <a:lnTo>
                  <a:pt x="5206998" y="1336676"/>
                </a:lnTo>
                <a:lnTo>
                  <a:pt x="581026" y="1336676"/>
                </a:lnTo>
                <a:lnTo>
                  <a:pt x="0" y="668338"/>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17"/>
          <p:cNvSpPr>
            <a:spLocks noEditPoints="1"/>
          </p:cNvSpPr>
          <p:nvPr userDrawn="1"/>
        </p:nvSpPr>
        <p:spPr bwMode="auto">
          <a:xfrm>
            <a:off x="7969255" y="2988809"/>
            <a:ext cx="1016248" cy="101690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6"/>
          <a:stretch>
            <a:fillRect/>
          </a:stretch>
        </p:blipFill>
        <p:spPr>
          <a:xfrm>
            <a:off x="457200" y="258763"/>
            <a:ext cx="1661320" cy="365760"/>
          </a:xfrm>
          <a:prstGeom prst="rect">
            <a:avLst/>
          </a:prstGeom>
        </p:spPr>
      </p:pic>
      <p:sp>
        <p:nvSpPr>
          <p:cNvPr id="12" name="Text Placeholder 2"/>
          <p:cNvSpPr txBox="1">
            <a:spLocks/>
          </p:cNvSpPr>
          <p:nvPr userDrawn="1"/>
        </p:nvSpPr>
        <p:spPr bwMode="auto">
          <a:xfrm>
            <a:off x="457200" y="6225530"/>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Tree>
    <p:extLst>
      <p:ext uri="{BB962C8B-B14F-4D97-AF65-F5344CB8AC3E}">
        <p14:creationId xmlns:p14="http://schemas.microsoft.com/office/powerpoint/2010/main" val="193830757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3"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378177"/>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33FE236D-628F-4878-A5E3-BDCB975AEBC9}"/>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50350702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8" y="1372510"/>
            <a:ext cx="11887200" cy="2025170"/>
          </a:xfrm>
        </p:spPr>
        <p:txBody>
          <a:bodyPr>
            <a:spAutoFit/>
          </a:bodyPr>
          <a:lstStyle>
            <a:lvl1pPr>
              <a:defRPr sz="3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8" name="Slide Number Placeholder 4">
            <a:extLst>
              <a:ext uri="{FF2B5EF4-FFF2-40B4-BE49-F238E27FC236}">
                <a16:creationId xmlns:a16="http://schemas.microsoft.com/office/drawing/2014/main" id="{09E43089-58EE-472E-B1BF-60E7F8BD5932}"/>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123761131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372503"/>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372503"/>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311FFA1C-B534-4748-BA31-A2F496DE88C9}"/>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3515714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5"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372507"/>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372507"/>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B9050850-544B-453B-A55B-02987B01D564}"/>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8019375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sz="4400"/>
            </a:lvl1pPr>
          </a:lstStyle>
          <a:p>
            <a:r>
              <a:rPr lang="en-US"/>
              <a:t>Click to edit Master title style</a:t>
            </a:r>
          </a:p>
        </p:txBody>
      </p:sp>
      <p:sp>
        <p:nvSpPr>
          <p:cNvPr id="6" name="Slide Number Placeholder 4">
            <a:extLst>
              <a:ext uri="{FF2B5EF4-FFF2-40B4-BE49-F238E27FC236}">
                <a16:creationId xmlns:a16="http://schemas.microsoft.com/office/drawing/2014/main" id="{A6533E38-15FD-462F-9412-E28C66CF090F}"/>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129004579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3"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94064"/>
          </a:xfrm>
          <a:noFill/>
        </p:spPr>
        <p:txBody>
          <a:bodyPr lIns="182880" tIns="146304" rIns="182880" bIns="146304">
            <a:sp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689428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7"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4288955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4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4820" y="2835920"/>
            <a:ext cx="9144000" cy="1322684"/>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4483779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5"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094590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115D58-298D-4443-80DD-8AF54EA8AC56}"/>
              </a:ext>
            </a:extLst>
          </p:cNvPr>
          <p:cNvGrpSpPr/>
          <p:nvPr/>
        </p:nvGrpSpPr>
        <p:grpSpPr>
          <a:xfrm>
            <a:off x="0" y="-1"/>
            <a:ext cx="12436475" cy="6994526"/>
            <a:chOff x="2464435" y="1386244"/>
            <a:chExt cx="7263130" cy="4085511"/>
          </a:xfrm>
        </p:grpSpPr>
        <p:pic>
          <p:nvPicPr>
            <p:cNvPr id="17" name="Picture 16">
              <a:extLst>
                <a:ext uri="{FF2B5EF4-FFF2-40B4-BE49-F238E27FC236}">
                  <a16:creationId xmlns:a16="http://schemas.microsoft.com/office/drawing/2014/main" id="{E77F7EAE-8B43-411E-B1EC-BE46C27F5B5F}"/>
                </a:ext>
              </a:extLst>
            </p:cNvPr>
            <p:cNvPicPr/>
            <p:nvPr/>
          </p:nvPicPr>
          <p:blipFill rotWithShape="1">
            <a:blip r:embed="rId2"/>
            <a:srcRect t="7392" b="7392"/>
            <a:stretch/>
          </p:blipFill>
          <p:spPr>
            <a:xfrm>
              <a:off x="2464435" y="1386244"/>
              <a:ext cx="7263130" cy="4085511"/>
            </a:xfrm>
            <a:prstGeom prst="rect">
              <a:avLst/>
            </a:prstGeom>
          </p:spPr>
        </p:pic>
        <p:sp>
          <p:nvSpPr>
            <p:cNvPr id="18" name="Shape 35215">
              <a:extLst>
                <a:ext uri="{FF2B5EF4-FFF2-40B4-BE49-F238E27FC236}">
                  <a16:creationId xmlns:a16="http://schemas.microsoft.com/office/drawing/2014/main" id="{798A76F4-82BD-4466-9152-A8C60B3B910D}"/>
                </a:ext>
              </a:extLst>
            </p:cNvPr>
            <p:cNvSpPr/>
            <p:nvPr/>
          </p:nvSpPr>
          <p:spPr>
            <a:xfrm>
              <a:off x="5287645" y="3689350"/>
              <a:ext cx="431165" cy="619125"/>
            </a:xfrm>
            <a:custGeom>
              <a:avLst/>
              <a:gdLst/>
              <a:ahLst/>
              <a:cxnLst/>
              <a:rect l="0" t="0" r="0" b="0"/>
              <a:pathLst>
                <a:path w="431711" h="619620">
                  <a:moveTo>
                    <a:pt x="0" y="0"/>
                  </a:moveTo>
                  <a:lnTo>
                    <a:pt x="431711" y="0"/>
                  </a:lnTo>
                  <a:lnTo>
                    <a:pt x="431711" y="619620"/>
                  </a:lnTo>
                  <a:lnTo>
                    <a:pt x="0" y="619620"/>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sz="1836"/>
            </a:p>
          </p:txBody>
        </p:sp>
        <p:sp>
          <p:nvSpPr>
            <p:cNvPr id="19" name="Shape 35216">
              <a:extLst>
                <a:ext uri="{FF2B5EF4-FFF2-40B4-BE49-F238E27FC236}">
                  <a16:creationId xmlns:a16="http://schemas.microsoft.com/office/drawing/2014/main" id="{0AFDE6B5-E873-47E7-9BA0-9478AEAD01D5}"/>
                </a:ext>
              </a:extLst>
            </p:cNvPr>
            <p:cNvSpPr/>
            <p:nvPr/>
          </p:nvSpPr>
          <p:spPr>
            <a:xfrm>
              <a:off x="5883275" y="2644140"/>
              <a:ext cx="431165" cy="1664335"/>
            </a:xfrm>
            <a:custGeom>
              <a:avLst/>
              <a:gdLst/>
              <a:ahLst/>
              <a:cxnLst/>
              <a:rect l="0" t="0" r="0" b="0"/>
              <a:pathLst>
                <a:path w="431724" h="1664462">
                  <a:moveTo>
                    <a:pt x="0" y="0"/>
                  </a:moveTo>
                  <a:lnTo>
                    <a:pt x="431724" y="0"/>
                  </a:lnTo>
                  <a:lnTo>
                    <a:pt x="431724" y="1664462"/>
                  </a:lnTo>
                  <a:lnTo>
                    <a:pt x="0" y="1664462"/>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sz="1836"/>
            </a:p>
          </p:txBody>
        </p:sp>
        <p:sp>
          <p:nvSpPr>
            <p:cNvPr id="20" name="Shape 35217">
              <a:extLst>
                <a:ext uri="{FF2B5EF4-FFF2-40B4-BE49-F238E27FC236}">
                  <a16:creationId xmlns:a16="http://schemas.microsoft.com/office/drawing/2014/main" id="{ABFD828A-2C6B-4120-B466-74A88E385C3B}"/>
                </a:ext>
              </a:extLst>
            </p:cNvPr>
            <p:cNvSpPr/>
            <p:nvPr/>
          </p:nvSpPr>
          <p:spPr>
            <a:xfrm>
              <a:off x="6478270" y="3088005"/>
              <a:ext cx="431165" cy="1220470"/>
            </a:xfrm>
            <a:custGeom>
              <a:avLst/>
              <a:gdLst/>
              <a:ahLst/>
              <a:cxnLst/>
              <a:rect l="0" t="0" r="0" b="0"/>
              <a:pathLst>
                <a:path w="431711" h="1221016">
                  <a:moveTo>
                    <a:pt x="0" y="0"/>
                  </a:moveTo>
                  <a:lnTo>
                    <a:pt x="431711" y="0"/>
                  </a:lnTo>
                  <a:lnTo>
                    <a:pt x="431711" y="1221016"/>
                  </a:lnTo>
                  <a:lnTo>
                    <a:pt x="0" y="1221016"/>
                  </a:lnTo>
                  <a:lnTo>
                    <a:pt x="0" y="0"/>
                  </a:lnTo>
                </a:path>
              </a:pathLst>
            </a:custGeom>
            <a:ln w="0" cap="flat">
              <a:miter lim="127000"/>
            </a:ln>
          </p:spPr>
          <p:style>
            <a:lnRef idx="0">
              <a:srgbClr val="000000">
                <a:alpha val="0"/>
              </a:srgbClr>
            </a:lnRef>
            <a:fillRef idx="1">
              <a:srgbClr val="30E5D0"/>
            </a:fillRef>
            <a:effectRef idx="0">
              <a:scrgbClr r="0" g="0" b="0"/>
            </a:effectRef>
            <a:fontRef idx="none"/>
          </p:style>
          <p:txBody>
            <a:bodyPr/>
            <a:lstStyle/>
            <a:p>
              <a:endParaRPr lang="en-IN" sz="1836"/>
            </a:p>
          </p:txBody>
        </p:sp>
      </p:grpSp>
      <p:pic>
        <p:nvPicPr>
          <p:cNvPr id="3" name="Picture 2" descr="A person standing in a room&#10;&#10;Description generated with very high confidence">
            <a:extLst>
              <a:ext uri="{FF2B5EF4-FFF2-40B4-BE49-F238E27FC236}">
                <a16:creationId xmlns:a16="http://schemas.microsoft.com/office/drawing/2014/main" id="{FCC97122-ED31-4F71-9D70-7A65376F60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22" name="Rectangle 21">
            <a:extLst>
              <a:ext uri="{FF2B5EF4-FFF2-40B4-BE49-F238E27FC236}">
                <a16:creationId xmlns:a16="http://schemas.microsoft.com/office/drawing/2014/main" id="{04271D14-BA93-45F3-9FC7-20DBC6E74DEB}"/>
              </a:ext>
            </a:extLst>
          </p:cNvPr>
          <p:cNvSpPr/>
          <p:nvPr/>
        </p:nvSpPr>
        <p:spPr bwMode="auto">
          <a:xfrm>
            <a:off x="0" y="0"/>
            <a:ext cx="12436475" cy="6994525"/>
          </a:xfrm>
          <a:prstGeom prst="rect">
            <a:avLst/>
          </a:prstGeom>
          <a:gradFill flip="none" rotWithShape="1">
            <a:gsLst>
              <a:gs pos="100000">
                <a:schemeClr val="bg1">
                  <a:alpha val="60000"/>
                </a:schemeClr>
              </a:gs>
              <a:gs pos="0">
                <a:schemeClr val="bg1">
                  <a:alpha val="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4931535"/>
            <a:ext cx="3898563"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4"/>
            <a:ext cx="4625862" cy="2420665"/>
          </a:xfrm>
          <a:noFill/>
        </p:spPr>
        <p:txBody>
          <a:bodyPr lIns="146304" tIns="91440" rIns="146304" bIns="91440" anchor="b" anchorCtr="0"/>
          <a:lstStyle>
            <a:lvl1pPr>
              <a:defRPr sz="4896" spc="-100" baseline="0">
                <a:solidFill>
                  <a:schemeClr val="tx2"/>
                </a:solidFill>
              </a:defRPr>
            </a:lvl1pPr>
          </a:lstStyle>
          <a:p>
            <a:r>
              <a:rPr lang="en-US"/>
              <a:t>Presentation title</a:t>
            </a:r>
          </a:p>
        </p:txBody>
      </p:sp>
      <p:grpSp>
        <p:nvGrpSpPr>
          <p:cNvPr id="14" name="Group 13">
            <a:extLst>
              <a:ext uri="{FF2B5EF4-FFF2-40B4-BE49-F238E27FC236}">
                <a16:creationId xmlns:a16="http://schemas.microsoft.com/office/drawing/2014/main" id="{B96F9D5E-5C6B-4641-83C6-68869A27714C}"/>
              </a:ext>
            </a:extLst>
          </p:cNvPr>
          <p:cNvGrpSpPr>
            <a:grpSpLocks noChangeAspect="1"/>
          </p:cNvGrpSpPr>
          <p:nvPr/>
        </p:nvGrpSpPr>
        <p:grpSpPr bwMode="gray">
          <a:xfrm>
            <a:off x="457202" y="479427"/>
            <a:ext cx="1681413" cy="360979"/>
            <a:chOff x="457200" y="1643393"/>
            <a:chExt cx="4492753" cy="964540"/>
          </a:xfrm>
        </p:grpSpPr>
        <p:pic>
          <p:nvPicPr>
            <p:cNvPr id="15" name="Picture 14">
              <a:extLst>
                <a:ext uri="{FF2B5EF4-FFF2-40B4-BE49-F238E27FC236}">
                  <a16:creationId xmlns:a16="http://schemas.microsoft.com/office/drawing/2014/main" id="{DFC7A27F-5447-47F2-8C77-F6BB87421C62}"/>
                </a:ext>
              </a:extLst>
            </p:cNvPr>
            <p:cNvPicPr>
              <a:picLocks noChangeAspect="1"/>
            </p:cNvPicPr>
            <p:nvPr/>
          </p:nvPicPr>
          <p:blipFill>
            <a:blip r:embed="rId4"/>
            <a:stretch>
              <a:fillRect/>
            </a:stretch>
          </p:blipFill>
          <p:spPr bwMode="gray">
            <a:xfrm>
              <a:off x="457200" y="1643393"/>
              <a:ext cx="964540" cy="964540"/>
            </a:xfrm>
            <a:prstGeom prst="rect">
              <a:avLst/>
            </a:prstGeom>
          </p:spPr>
        </p:pic>
        <p:sp>
          <p:nvSpPr>
            <p:cNvPr id="16" name="Freeform 12">
              <a:extLst>
                <a:ext uri="{FF2B5EF4-FFF2-40B4-BE49-F238E27FC236}">
                  <a16:creationId xmlns:a16="http://schemas.microsoft.com/office/drawing/2014/main" id="{BB2240CB-396F-4DCD-866E-48CBF8350D35}"/>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grpSp>
        <p:nvGrpSpPr>
          <p:cNvPr id="62" name="Group 61">
            <a:extLst>
              <a:ext uri="{FF2B5EF4-FFF2-40B4-BE49-F238E27FC236}">
                <a16:creationId xmlns:a16="http://schemas.microsoft.com/office/drawing/2014/main" id="{7A0EBE5E-32DC-44EB-BF58-F9CA0C094B00}"/>
              </a:ext>
            </a:extLst>
          </p:cNvPr>
          <p:cNvGrpSpPr/>
          <p:nvPr/>
        </p:nvGrpSpPr>
        <p:grpSpPr>
          <a:xfrm>
            <a:off x="4451643" y="1995064"/>
            <a:ext cx="3533189" cy="3004398"/>
            <a:chOff x="4922669" y="2543477"/>
            <a:chExt cx="2544932" cy="2423332"/>
          </a:xfrm>
        </p:grpSpPr>
        <p:sp>
          <p:nvSpPr>
            <p:cNvPr id="55" name="Rectangle 5">
              <a:extLst>
                <a:ext uri="{FF2B5EF4-FFF2-40B4-BE49-F238E27FC236}">
                  <a16:creationId xmlns:a16="http://schemas.microsoft.com/office/drawing/2014/main" id="{9976F3F5-A0DB-4029-BC15-2FC88D68A5FA}"/>
                </a:ext>
              </a:extLst>
            </p:cNvPr>
            <p:cNvSpPr>
              <a:spLocks noChangeArrowheads="1"/>
            </p:cNvSpPr>
            <p:nvPr/>
          </p:nvSpPr>
          <p:spPr bwMode="auto">
            <a:xfrm>
              <a:off x="4922669" y="4106189"/>
              <a:ext cx="472654" cy="8606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56" name="Rectangle 6">
              <a:extLst>
                <a:ext uri="{FF2B5EF4-FFF2-40B4-BE49-F238E27FC236}">
                  <a16:creationId xmlns:a16="http://schemas.microsoft.com/office/drawing/2014/main" id="{FD19BE52-096E-47D3-AF70-90210BB56D65}"/>
                </a:ext>
              </a:extLst>
            </p:cNvPr>
            <p:cNvSpPr>
              <a:spLocks noChangeArrowheads="1"/>
            </p:cNvSpPr>
            <p:nvPr/>
          </p:nvSpPr>
          <p:spPr bwMode="auto">
            <a:xfrm>
              <a:off x="5613433" y="3585280"/>
              <a:ext cx="472654" cy="13815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57" name="Rectangle 7">
              <a:extLst>
                <a:ext uri="{FF2B5EF4-FFF2-40B4-BE49-F238E27FC236}">
                  <a16:creationId xmlns:a16="http://schemas.microsoft.com/office/drawing/2014/main" id="{ED3270C9-18EE-48AB-ABBF-AED0F6FE5F10}"/>
                </a:ext>
              </a:extLst>
            </p:cNvPr>
            <p:cNvSpPr>
              <a:spLocks noChangeArrowheads="1"/>
            </p:cNvSpPr>
            <p:nvPr/>
          </p:nvSpPr>
          <p:spPr bwMode="auto">
            <a:xfrm>
              <a:off x="6994947" y="2543477"/>
              <a:ext cx="472654" cy="2423332"/>
            </a:xfrm>
            <a:prstGeom prst="rect">
              <a:avLst/>
            </a:prstGeom>
            <a:solidFill>
              <a:schemeClr val="accent2"/>
            </a:solidFill>
            <a:ln>
              <a:noFill/>
              <a:headEnd type="none" w="med" len="med"/>
              <a:tailEnd type="none" w="med" len="med"/>
            </a:ln>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cs typeface="Segoe UI" pitchFamily="34" charset="0"/>
              </a:endParaRPr>
            </a:p>
          </p:txBody>
        </p:sp>
        <p:sp>
          <p:nvSpPr>
            <p:cNvPr id="58" name="Freeform 8">
              <a:extLst>
                <a:ext uri="{FF2B5EF4-FFF2-40B4-BE49-F238E27FC236}">
                  <a16:creationId xmlns:a16="http://schemas.microsoft.com/office/drawing/2014/main" id="{6563EBA9-F5CA-4E7C-A601-BA632950169F}"/>
                </a:ext>
              </a:extLst>
            </p:cNvPr>
            <p:cNvSpPr>
              <a:spLocks/>
            </p:cNvSpPr>
            <p:nvPr/>
          </p:nvSpPr>
          <p:spPr bwMode="auto">
            <a:xfrm>
              <a:off x="6304197" y="3064386"/>
              <a:ext cx="472654" cy="190242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grpSp>
    </p:spTree>
    <p:extLst>
      <p:ext uri="{BB962C8B-B14F-4D97-AF65-F5344CB8AC3E}">
        <p14:creationId xmlns:p14="http://schemas.microsoft.com/office/powerpoint/2010/main" val="11578657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973933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4">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3"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4726810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5">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7"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4820" y="2834322"/>
            <a:ext cx="9144000" cy="1325880"/>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0175205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Title Accent Color 5">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66"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userDrawn="1"/>
        </p:nvPicPr>
        <p:blipFill>
          <a:blip r:embed="rId6"/>
          <a:stretch>
            <a:fillRect/>
          </a:stretch>
        </p:blipFill>
        <p:spPr>
          <a:xfrm>
            <a:off x="0" y="-318"/>
            <a:ext cx="5836920" cy="6995160"/>
          </a:xfrm>
          <a:prstGeom prst="rect">
            <a:avLst/>
          </a:prstGeom>
        </p:spPr>
      </p:pic>
      <p:sp>
        <p:nvSpPr>
          <p:cNvPr id="8" name="Freeform 7"/>
          <p:cNvSpPr/>
          <p:nvPr userDrawn="1"/>
        </p:nvSpPr>
        <p:spPr bwMode="auto">
          <a:xfrm flipH="1">
            <a:off x="4075747" y="-1"/>
            <a:ext cx="3500660" cy="6994525"/>
          </a:xfrm>
          <a:custGeom>
            <a:avLst/>
            <a:gdLst>
              <a:gd name="connsiteX0" fmla="*/ 3500660 w 3500660"/>
              <a:gd name="connsiteY0" fmla="*/ 0 h 6994525"/>
              <a:gd name="connsiteX1" fmla="*/ 1748631 w 3500660"/>
              <a:gd name="connsiteY1" fmla="*/ 0 h 6994525"/>
              <a:gd name="connsiteX2" fmla="*/ 0 w 3500660"/>
              <a:gd name="connsiteY2" fmla="*/ 6994525 h 6994525"/>
              <a:gd name="connsiteX3" fmla="*/ 1752029 w 350066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3500660" h="6994525">
                <a:moveTo>
                  <a:pt x="3500660" y="0"/>
                </a:moveTo>
                <a:lnTo>
                  <a:pt x="1748631" y="0"/>
                </a:lnTo>
                <a:lnTo>
                  <a:pt x="0" y="6994525"/>
                </a:lnTo>
                <a:lnTo>
                  <a:pt x="1752029" y="6994525"/>
                </a:lnTo>
                <a:close/>
              </a:path>
            </a:pathLst>
          </a:cu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361" y="2834322"/>
            <a:ext cx="6138914" cy="1325880"/>
          </a:xfrm>
          <a:noFill/>
        </p:spPr>
        <p:txBody>
          <a:bodyPr wrap="square" tIns="91440" bIns="91440" anchor="ctr" anchorCtr="0">
            <a:noAutofit/>
          </a:bodyPr>
          <a:lstStyle>
            <a:lvl1pPr>
              <a:defRPr sz="7200" spc="-100" baseline="0">
                <a:solidFill>
                  <a:schemeClr val="bg1"/>
                </a:solidFill>
              </a:defRPr>
            </a:lvl1pPr>
          </a:lstStyle>
          <a:p>
            <a:r>
              <a:rPr lang="en-US"/>
              <a:t>Section title</a:t>
            </a:r>
          </a:p>
        </p:txBody>
      </p:sp>
    </p:spTree>
    <p:extLst>
      <p:ext uri="{BB962C8B-B14F-4D97-AF65-F5344CB8AC3E}">
        <p14:creationId xmlns:p14="http://schemas.microsoft.com/office/powerpoint/2010/main" val="273933599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A9560FB-7309-4B6D-B9E9-D18D6D30DD8D}"/>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347135392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9"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01509611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3"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19738563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41597878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581"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1pPr>
            <a:lvl2pPr marL="346553"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2pPr>
            <a:lvl3pPr marL="584607"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3pPr>
            <a:lvl4pPr marL="814563"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4pPr>
            <a:lvl5pPr marL="1050997"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AA6A3965-440D-426F-862E-91F1F54EA8D7}"/>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89386698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18"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a:solidFill>
                  <a:schemeClr val="tx1"/>
                </a:solidFill>
                <a:cs typeface="Segoe UI" pitchFamily="34" charset="0"/>
              </a:rPr>
              <a:t>© 2018 Microsoft Corporation. All rights reserved. </a:t>
            </a: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5603762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7" name="Picture 6" descr="A large ship in the water&#10;&#10;Description generated with high confidence">
            <a:extLst>
              <a:ext uri="{FF2B5EF4-FFF2-40B4-BE49-F238E27FC236}">
                <a16:creationId xmlns:a16="http://schemas.microsoft.com/office/drawing/2014/main" id="{34B3D0B0-D426-4989-BEC9-F7FE8B5D8A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0" y="0"/>
            <a:ext cx="12436475" cy="6994525"/>
          </a:xfrm>
          <a:prstGeom prst="rect">
            <a:avLst/>
          </a:prstGeom>
        </p:spPr>
      </p:pic>
      <p:sp>
        <p:nvSpPr>
          <p:cNvPr id="5" name="Text Placeholder 4"/>
          <p:cNvSpPr>
            <a:spLocks noGrp="1"/>
          </p:cNvSpPr>
          <p:nvPr>
            <p:ph type="body" sz="quarter" idx="12" hasCustomPrompt="1"/>
          </p:nvPr>
        </p:nvSpPr>
        <p:spPr>
          <a:xfrm>
            <a:off x="276540" y="4931535"/>
            <a:ext cx="7465490"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4"/>
            <a:ext cx="7467328" cy="2420665"/>
          </a:xfrm>
          <a:noFill/>
        </p:spPr>
        <p:txBody>
          <a:bodyPr lIns="146304" tIns="91440" rIns="146304" bIns="91440" anchor="b" anchorCtr="0"/>
          <a:lstStyle>
            <a:lvl1pPr>
              <a:defRPr sz="4896" spc="-100" baseline="0">
                <a:solidFill>
                  <a:schemeClr val="tx2"/>
                </a:solidFill>
              </a:defRPr>
            </a:lvl1pPr>
          </a:lstStyle>
          <a:p>
            <a:r>
              <a:rPr lang="en-US"/>
              <a:t>Presentation title</a:t>
            </a:r>
          </a:p>
        </p:txBody>
      </p:sp>
      <p:grpSp>
        <p:nvGrpSpPr>
          <p:cNvPr id="17" name="Group 16">
            <a:extLst>
              <a:ext uri="{FF2B5EF4-FFF2-40B4-BE49-F238E27FC236}">
                <a16:creationId xmlns:a16="http://schemas.microsoft.com/office/drawing/2014/main" id="{0E0B2B9E-2428-4BDE-BACC-52BB85E1F520}"/>
              </a:ext>
            </a:extLst>
          </p:cNvPr>
          <p:cNvGrpSpPr>
            <a:grpSpLocks noChangeAspect="1"/>
          </p:cNvGrpSpPr>
          <p:nvPr/>
        </p:nvGrpSpPr>
        <p:grpSpPr bwMode="gray">
          <a:xfrm>
            <a:off x="457202" y="479427"/>
            <a:ext cx="1681413" cy="360979"/>
            <a:chOff x="457200" y="1643393"/>
            <a:chExt cx="4492753" cy="964540"/>
          </a:xfrm>
        </p:grpSpPr>
        <p:pic>
          <p:nvPicPr>
            <p:cNvPr id="18" name="Picture 17">
              <a:extLst>
                <a:ext uri="{FF2B5EF4-FFF2-40B4-BE49-F238E27FC236}">
                  <a16:creationId xmlns:a16="http://schemas.microsoft.com/office/drawing/2014/main" id="{24D5215C-133D-4950-AD0D-20DDE01D7408}"/>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19" name="Freeform 12">
              <a:extLst>
                <a:ext uri="{FF2B5EF4-FFF2-40B4-BE49-F238E27FC236}">
                  <a16:creationId xmlns:a16="http://schemas.microsoft.com/office/drawing/2014/main" id="{4CFC362B-B32D-44C2-82FD-945EBAD98440}"/>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84038097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29"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28446398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3"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Picture Placeholder 4"/>
          <p:cNvSpPr>
            <a:spLocks noGrp="1"/>
          </p:cNvSpPr>
          <p:nvPr>
            <p:ph type="pic" sz="quarter" idx="10"/>
          </p:nvPr>
        </p:nvSpPr>
        <p:spPr>
          <a:xfrm>
            <a:off x="0" y="0"/>
            <a:ext cx="12436475" cy="6994525"/>
          </a:xfrm>
        </p:spPr>
        <p:txBody>
          <a:bodyPr/>
          <a:lstStyle/>
          <a:p>
            <a:endParaRPr lang="en-US"/>
          </a:p>
        </p:txBody>
      </p:sp>
      <p:sp>
        <p:nvSpPr>
          <p:cNvPr id="7" name="Slide Number Placeholder 4">
            <a:extLst>
              <a:ext uri="{FF2B5EF4-FFF2-40B4-BE49-F238E27FC236}">
                <a16:creationId xmlns:a16="http://schemas.microsoft.com/office/drawing/2014/main" id="{8AB66779-AD21-4B6B-ADB9-54176DCB0884}"/>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289619313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867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9" y="1437978"/>
            <a:ext cx="11887200" cy="1891608"/>
          </a:xfrm>
        </p:spPr>
        <p:txBody>
          <a:bodyPr>
            <a:spAutoFit/>
          </a:bodyPr>
          <a:lstStyle>
            <a:lvl1pPr>
              <a:defRPr sz="35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274638" y="976313"/>
            <a:ext cx="11887200" cy="461665"/>
          </a:xfrm>
        </p:spPr>
        <p:txBody>
          <a:bodyPr/>
          <a:lstStyle>
            <a:lvl1pPr marL="0" indent="0">
              <a:buNone/>
              <a:defRPr sz="20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p:txBody>
      </p:sp>
      <p:sp>
        <p:nvSpPr>
          <p:cNvPr id="10" name="Slide Number Placeholder 4">
            <a:extLst>
              <a:ext uri="{FF2B5EF4-FFF2-40B4-BE49-F238E27FC236}">
                <a16:creationId xmlns:a16="http://schemas.microsoft.com/office/drawing/2014/main" id="{B556FDF1-4E65-4C83-810F-9C3F70D91EFF}"/>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209011701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970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7" name="Text Placeholder 4"/>
          <p:cNvSpPr>
            <a:spLocks noGrp="1"/>
          </p:cNvSpPr>
          <p:nvPr>
            <p:ph type="body" sz="quarter" idx="11"/>
          </p:nvPr>
        </p:nvSpPr>
        <p:spPr>
          <a:xfrm>
            <a:off x="274638" y="976313"/>
            <a:ext cx="11887200" cy="461665"/>
          </a:xfrm>
        </p:spPr>
        <p:txBody>
          <a:bodyPr/>
          <a:lstStyle>
            <a:lvl1pPr marL="0" indent="0">
              <a:buNone/>
              <a:defRPr sz="20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p:txBody>
      </p:sp>
      <p:sp>
        <p:nvSpPr>
          <p:cNvPr id="10" name="Slide Number Placeholder 4">
            <a:extLst>
              <a:ext uri="{FF2B5EF4-FFF2-40B4-BE49-F238E27FC236}">
                <a16:creationId xmlns:a16="http://schemas.microsoft.com/office/drawing/2014/main" id="{A628B3FA-1115-4D03-B02D-AA3A1B9DE02D}"/>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40555660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8" name="Picture 17" descr="A picture containing sky, outdoor, outdoor object, windmill&#10;&#10;Description generated with very high confidence">
            <a:extLst>
              <a:ext uri="{FF2B5EF4-FFF2-40B4-BE49-F238E27FC236}">
                <a16:creationId xmlns:a16="http://schemas.microsoft.com/office/drawing/2014/main" id="{CBB3404F-107E-4EAF-8265-AB28F42595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5" name="Text Placeholder 4"/>
          <p:cNvSpPr>
            <a:spLocks noGrp="1"/>
          </p:cNvSpPr>
          <p:nvPr>
            <p:ph type="body" sz="quarter" idx="12" hasCustomPrompt="1"/>
          </p:nvPr>
        </p:nvSpPr>
        <p:spPr>
          <a:xfrm>
            <a:off x="276540" y="4040622"/>
            <a:ext cx="9789232"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5"/>
            <a:ext cx="9791070" cy="2113498"/>
          </a:xfrm>
          <a:noFill/>
        </p:spPr>
        <p:txBody>
          <a:bodyPr lIns="146304" tIns="91440" rIns="146304" bIns="91440" anchor="b" anchorCtr="0"/>
          <a:lstStyle>
            <a:lvl1pPr>
              <a:defRPr sz="5507" spc="-100" baseline="0">
                <a:solidFill>
                  <a:schemeClr val="tx2"/>
                </a:solidFill>
              </a:defRPr>
            </a:lvl1pPr>
          </a:lstStyle>
          <a:p>
            <a:r>
              <a:rPr lang="en-US"/>
              <a:t>Presentation title</a:t>
            </a:r>
          </a:p>
        </p:txBody>
      </p:sp>
      <p:grpSp>
        <p:nvGrpSpPr>
          <p:cNvPr id="19" name="Group 18">
            <a:extLst>
              <a:ext uri="{FF2B5EF4-FFF2-40B4-BE49-F238E27FC236}">
                <a16:creationId xmlns:a16="http://schemas.microsoft.com/office/drawing/2014/main" id="{4DC4FAD8-7FE2-4EE1-9BCE-AE6087EFB633}"/>
              </a:ext>
            </a:extLst>
          </p:cNvPr>
          <p:cNvGrpSpPr>
            <a:grpSpLocks noChangeAspect="1"/>
          </p:cNvGrpSpPr>
          <p:nvPr/>
        </p:nvGrpSpPr>
        <p:grpSpPr bwMode="gray">
          <a:xfrm>
            <a:off x="457202" y="479427"/>
            <a:ext cx="1681413" cy="360979"/>
            <a:chOff x="457200" y="1643393"/>
            <a:chExt cx="4492753" cy="964540"/>
          </a:xfrm>
        </p:grpSpPr>
        <p:pic>
          <p:nvPicPr>
            <p:cNvPr id="20" name="Picture 19">
              <a:extLst>
                <a:ext uri="{FF2B5EF4-FFF2-40B4-BE49-F238E27FC236}">
                  <a16:creationId xmlns:a16="http://schemas.microsoft.com/office/drawing/2014/main" id="{97EB9441-898F-440B-BC6E-90D3172E5454}"/>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21" name="Freeform 12">
              <a:extLst>
                <a:ext uri="{FF2B5EF4-FFF2-40B4-BE49-F238E27FC236}">
                  <a16:creationId xmlns:a16="http://schemas.microsoft.com/office/drawing/2014/main" id="{7EF0F8BF-B0DD-4EE9-AEC1-83E63465718B}"/>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8039260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2" name="Picture 11" descr="A picture containing indoor, table, coffee, sitting&#10;&#10;Description generated with very high confidence">
            <a:extLst>
              <a:ext uri="{FF2B5EF4-FFF2-40B4-BE49-F238E27FC236}">
                <a16:creationId xmlns:a16="http://schemas.microsoft.com/office/drawing/2014/main" id="{CBE7EA23-A1AA-4AFC-B358-C7448BBDEA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011" y="0"/>
            <a:ext cx="12469487" cy="6994525"/>
          </a:xfrm>
          <a:prstGeom prst="rect">
            <a:avLst/>
          </a:prstGeom>
        </p:spPr>
      </p:pic>
      <p:sp>
        <p:nvSpPr>
          <p:cNvPr id="5" name="Text Placeholder 4"/>
          <p:cNvSpPr>
            <a:spLocks noGrp="1"/>
          </p:cNvSpPr>
          <p:nvPr>
            <p:ph type="body" sz="quarter" idx="12" hasCustomPrompt="1"/>
          </p:nvPr>
        </p:nvSpPr>
        <p:spPr>
          <a:xfrm>
            <a:off x="276540" y="4931535"/>
            <a:ext cx="3898563" cy="1077419"/>
          </a:xfrm>
          <a:noFill/>
        </p:spPr>
        <p:txBody>
          <a:bodyPr lIns="146304" tIns="109728" rIns="146304" bIns="109728">
            <a:noAutofit/>
          </a:bodyPr>
          <a:lstStyle>
            <a:lvl1pPr marL="0" indent="0">
              <a:spcBef>
                <a:spcPts val="0"/>
              </a:spcBef>
              <a:buNone/>
              <a:defRPr sz="3264" spc="0" baseline="0">
                <a:solidFill>
                  <a:schemeClr val="bg1"/>
                </a:solidFill>
                <a:latin typeface="+mn-lt"/>
              </a:defRPr>
            </a:lvl1pPr>
          </a:lstStyle>
          <a:p>
            <a:pPr lvl="0"/>
            <a:r>
              <a:rPr lang="en-US"/>
              <a:t>Speaker Name</a:t>
            </a:r>
          </a:p>
        </p:txBody>
      </p:sp>
      <p:sp>
        <p:nvSpPr>
          <p:cNvPr id="9" name="Title 1"/>
          <p:cNvSpPr>
            <a:spLocks noGrp="1"/>
          </p:cNvSpPr>
          <p:nvPr>
            <p:ph type="title" hasCustomPrompt="1"/>
          </p:nvPr>
        </p:nvSpPr>
        <p:spPr>
          <a:xfrm>
            <a:off x="274702" y="1383765"/>
            <a:ext cx="5943535" cy="1772739"/>
          </a:xfrm>
          <a:noFill/>
        </p:spPr>
        <p:txBody>
          <a:bodyPr lIns="146304" tIns="91440" rIns="146304" bIns="91440" anchor="b" anchorCtr="0"/>
          <a:lstStyle>
            <a:lvl1pPr>
              <a:defRPr sz="4896" spc="-100" baseline="0">
                <a:solidFill>
                  <a:schemeClr val="bg1"/>
                </a:solidFill>
              </a:defRPr>
            </a:lvl1pPr>
          </a:lstStyle>
          <a:p>
            <a:r>
              <a:rPr lang="en-US"/>
              <a:t>Presentation title</a:t>
            </a:r>
          </a:p>
        </p:txBody>
      </p:sp>
      <p:grpSp>
        <p:nvGrpSpPr>
          <p:cNvPr id="18" name="Group 17">
            <a:extLst>
              <a:ext uri="{FF2B5EF4-FFF2-40B4-BE49-F238E27FC236}">
                <a16:creationId xmlns:a16="http://schemas.microsoft.com/office/drawing/2014/main" id="{E27FEA8D-93FA-4FC5-9E2F-0A6C04AE26F7}"/>
              </a:ext>
            </a:extLst>
          </p:cNvPr>
          <p:cNvGrpSpPr>
            <a:grpSpLocks noChangeAspect="1"/>
          </p:cNvGrpSpPr>
          <p:nvPr/>
        </p:nvGrpSpPr>
        <p:grpSpPr bwMode="gray">
          <a:xfrm>
            <a:off x="457202" y="479427"/>
            <a:ext cx="1681413" cy="360979"/>
            <a:chOff x="457200" y="1643393"/>
            <a:chExt cx="4492753" cy="964540"/>
          </a:xfrm>
        </p:grpSpPr>
        <p:pic>
          <p:nvPicPr>
            <p:cNvPr id="19" name="Picture 18">
              <a:extLst>
                <a:ext uri="{FF2B5EF4-FFF2-40B4-BE49-F238E27FC236}">
                  <a16:creationId xmlns:a16="http://schemas.microsoft.com/office/drawing/2014/main" id="{81E226AD-3940-489E-B79D-7E83BAC197C5}"/>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20" name="Freeform 12">
              <a:extLst>
                <a:ext uri="{FF2B5EF4-FFF2-40B4-BE49-F238E27FC236}">
                  <a16:creationId xmlns:a16="http://schemas.microsoft.com/office/drawing/2014/main" id="{1DF353B1-30C6-4304-93F4-E8EFC1C5BC8D}"/>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9754531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0106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822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image" Target="../media/image15.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image" Target="../media/image14.emf"/><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oleObject" Target="../embeddings/oleObject1.bin"/><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ags" Target="../tags/tag1.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D577B6C6-9BA5-441A-A196-A5365EA4BE21}"/>
              </a:ext>
            </a:extLst>
          </p:cNvPr>
          <p:cNvGrpSpPr/>
          <p:nvPr/>
        </p:nvGrpSpPr>
        <p:grpSpPr>
          <a:xfrm rot="5400000">
            <a:off x="10243926" y="2385583"/>
            <a:ext cx="5516729" cy="745567"/>
            <a:chOff x="3184538" y="0"/>
            <a:chExt cx="9389529" cy="1461567"/>
          </a:xfrm>
        </p:grpSpPr>
        <p:sp>
          <p:nvSpPr>
            <p:cNvPr id="15" name="Shape 4961">
              <a:extLst>
                <a:ext uri="{FF2B5EF4-FFF2-40B4-BE49-F238E27FC236}">
                  <a16:creationId xmlns:a16="http://schemas.microsoft.com/office/drawing/2014/main" id="{95D135AC-37A5-4A06-B3C9-193E182B0719}"/>
                </a:ext>
              </a:extLst>
            </p:cNvPr>
            <p:cNvSpPr/>
            <p:nvPr/>
          </p:nvSpPr>
          <p:spPr>
            <a:xfrm>
              <a:off x="4189057" y="0"/>
              <a:ext cx="2006917" cy="881533"/>
            </a:xfrm>
            <a:custGeom>
              <a:avLst/>
              <a:gdLst/>
              <a:ahLst/>
              <a:cxnLst/>
              <a:rect l="0" t="0" r="0" b="0"/>
              <a:pathLst>
                <a:path w="2006917" h="881533">
                  <a:moveTo>
                    <a:pt x="0" y="881533"/>
                  </a:moveTo>
                  <a:lnTo>
                    <a:pt x="2006917" y="881533"/>
                  </a:lnTo>
                  <a:lnTo>
                    <a:pt x="2006917"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sp>
          <p:nvSpPr>
            <p:cNvPr id="16" name="Shape 34744">
              <a:extLst>
                <a:ext uri="{FF2B5EF4-FFF2-40B4-BE49-F238E27FC236}">
                  <a16:creationId xmlns:a16="http://schemas.microsoft.com/office/drawing/2014/main" id="{817999BF-53B2-444A-99F4-117F1796CAA7}"/>
                </a:ext>
              </a:extLst>
            </p:cNvPr>
            <p:cNvSpPr/>
            <p:nvPr/>
          </p:nvSpPr>
          <p:spPr>
            <a:xfrm>
              <a:off x="7381545"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17" name="Shape 34745">
              <a:extLst>
                <a:ext uri="{FF2B5EF4-FFF2-40B4-BE49-F238E27FC236}">
                  <a16:creationId xmlns:a16="http://schemas.microsoft.com/office/drawing/2014/main" id="{E086CAE3-B457-4060-8697-670563A2ECA2}"/>
                </a:ext>
              </a:extLst>
            </p:cNvPr>
            <p:cNvSpPr/>
            <p:nvPr/>
          </p:nvSpPr>
          <p:spPr>
            <a:xfrm>
              <a:off x="10566082"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18" name="Shape 34746">
              <a:extLst>
                <a:ext uri="{FF2B5EF4-FFF2-40B4-BE49-F238E27FC236}">
                  <a16:creationId xmlns:a16="http://schemas.microsoft.com/office/drawing/2014/main" id="{01F8B444-6D61-450F-85CF-BE6DEA5AAFBF}"/>
                </a:ext>
              </a:extLst>
            </p:cNvPr>
            <p:cNvSpPr/>
            <p:nvPr/>
          </p:nvSpPr>
          <p:spPr>
            <a:xfrm>
              <a:off x="3184538"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19" name="Shape 34747">
              <a:extLst>
                <a:ext uri="{FF2B5EF4-FFF2-40B4-BE49-F238E27FC236}">
                  <a16:creationId xmlns:a16="http://schemas.microsoft.com/office/drawing/2014/main" id="{E2FB111C-9090-4B8B-9EB0-202D6A516F21}"/>
                </a:ext>
              </a:extLst>
            </p:cNvPr>
            <p:cNvSpPr/>
            <p:nvPr/>
          </p:nvSpPr>
          <p:spPr>
            <a:xfrm>
              <a:off x="3184538"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20" name="Shape 34748">
              <a:extLst>
                <a:ext uri="{FF2B5EF4-FFF2-40B4-BE49-F238E27FC236}">
                  <a16:creationId xmlns:a16="http://schemas.microsoft.com/office/drawing/2014/main" id="{91B50781-10EC-4E1F-B5E4-742837B1C53B}"/>
                </a:ext>
              </a:extLst>
            </p:cNvPr>
            <p:cNvSpPr/>
            <p:nvPr/>
          </p:nvSpPr>
          <p:spPr>
            <a:xfrm>
              <a:off x="418746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1" name="Shape 34749">
              <a:extLst>
                <a:ext uri="{FF2B5EF4-FFF2-40B4-BE49-F238E27FC236}">
                  <a16:creationId xmlns:a16="http://schemas.microsoft.com/office/drawing/2014/main" id="{CD8AD58D-282F-4F94-9FE6-43EBCAB22106}"/>
                </a:ext>
              </a:extLst>
            </p:cNvPr>
            <p:cNvSpPr/>
            <p:nvPr/>
          </p:nvSpPr>
          <p:spPr>
            <a:xfrm>
              <a:off x="7378370"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2" name="Shape 34750">
              <a:extLst>
                <a:ext uri="{FF2B5EF4-FFF2-40B4-BE49-F238E27FC236}">
                  <a16:creationId xmlns:a16="http://schemas.microsoft.com/office/drawing/2014/main" id="{1469AF9B-3707-4C95-99BC-141BEB17FC0D}"/>
                </a:ext>
              </a:extLst>
            </p:cNvPr>
            <p:cNvSpPr/>
            <p:nvPr/>
          </p:nvSpPr>
          <p:spPr>
            <a:xfrm>
              <a:off x="10569257"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75757A"/>
            </a:fillRef>
            <a:effectRef idx="0">
              <a:scrgbClr r="0" g="0" b="0"/>
            </a:effectRef>
            <a:fontRef idx="none"/>
          </p:style>
          <p:txBody>
            <a:bodyPr/>
            <a:lstStyle/>
            <a:p>
              <a:endParaRPr lang="en-US" sz="1836"/>
            </a:p>
          </p:txBody>
        </p:sp>
        <p:sp>
          <p:nvSpPr>
            <p:cNvPr id="23" name="Shape 34751">
              <a:extLst>
                <a:ext uri="{FF2B5EF4-FFF2-40B4-BE49-F238E27FC236}">
                  <a16:creationId xmlns:a16="http://schemas.microsoft.com/office/drawing/2014/main" id="{4AE90400-490F-44F5-8302-8F40D62FDC8E}"/>
                </a:ext>
              </a:extLst>
            </p:cNvPr>
            <p:cNvSpPr/>
            <p:nvPr/>
          </p:nvSpPr>
          <p:spPr>
            <a:xfrm>
              <a:off x="5189347"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24" name="Shape 34752">
              <a:extLst>
                <a:ext uri="{FF2B5EF4-FFF2-40B4-BE49-F238E27FC236}">
                  <a16:creationId xmlns:a16="http://schemas.microsoft.com/office/drawing/2014/main" id="{187386E8-4278-4410-BE4F-111D903393E4}"/>
                </a:ext>
              </a:extLst>
            </p:cNvPr>
            <p:cNvSpPr/>
            <p:nvPr/>
          </p:nvSpPr>
          <p:spPr>
            <a:xfrm>
              <a:off x="8380235"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25" name="Shape 34753">
              <a:extLst>
                <a:ext uri="{FF2B5EF4-FFF2-40B4-BE49-F238E27FC236}">
                  <a16:creationId xmlns:a16="http://schemas.microsoft.com/office/drawing/2014/main" id="{F94571AA-13E1-43F4-94CA-44AA2FA53D41}"/>
                </a:ext>
              </a:extLst>
            </p:cNvPr>
            <p:cNvSpPr/>
            <p:nvPr/>
          </p:nvSpPr>
          <p:spPr>
            <a:xfrm>
              <a:off x="9567380"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6" name="Shape 34754">
              <a:extLst>
                <a:ext uri="{FF2B5EF4-FFF2-40B4-BE49-F238E27FC236}">
                  <a16:creationId xmlns:a16="http://schemas.microsoft.com/office/drawing/2014/main" id="{0ECBE342-8882-44EF-9A00-D1134C80C7EA}"/>
                </a:ext>
              </a:extLst>
            </p:cNvPr>
            <p:cNvSpPr/>
            <p:nvPr/>
          </p:nvSpPr>
          <p:spPr>
            <a:xfrm>
              <a:off x="9561564"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7" name="Shape 4980">
              <a:extLst>
                <a:ext uri="{FF2B5EF4-FFF2-40B4-BE49-F238E27FC236}">
                  <a16:creationId xmlns:a16="http://schemas.microsoft.com/office/drawing/2014/main" id="{C970ED7D-1385-4A4C-A9D0-D3EED68A774F}"/>
                </a:ext>
              </a:extLst>
            </p:cNvPr>
            <p:cNvSpPr/>
            <p:nvPr/>
          </p:nvSpPr>
          <p:spPr>
            <a:xfrm>
              <a:off x="6375438" y="1061517"/>
              <a:ext cx="1001878" cy="400050"/>
            </a:xfrm>
            <a:custGeom>
              <a:avLst/>
              <a:gdLst/>
              <a:ahLst/>
              <a:cxnLst/>
              <a:rect l="0" t="0" r="0" b="0"/>
              <a:pathLst>
                <a:path w="1001878" h="400050">
                  <a:moveTo>
                    <a:pt x="0" y="400050"/>
                  </a:moveTo>
                  <a:lnTo>
                    <a:pt x="1001878" y="400050"/>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sp>
          <p:nvSpPr>
            <p:cNvPr id="28" name="Shape 34755">
              <a:extLst>
                <a:ext uri="{FF2B5EF4-FFF2-40B4-BE49-F238E27FC236}">
                  <a16:creationId xmlns:a16="http://schemas.microsoft.com/office/drawing/2014/main" id="{0C253C64-52F3-445E-B30C-1E024E7E144F}"/>
                </a:ext>
              </a:extLst>
            </p:cNvPr>
            <p:cNvSpPr/>
            <p:nvPr/>
          </p:nvSpPr>
          <p:spPr>
            <a:xfrm>
              <a:off x="1157218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3175" cap="flat">
              <a:noFill/>
              <a:miter lim="100000"/>
            </a:ln>
          </p:spPr>
          <p:style>
            <a:lnRef idx="1">
              <a:srgbClr val="3C3C41"/>
            </a:lnRef>
            <a:fillRef idx="1">
              <a:srgbClr val="3C3C41"/>
            </a:fillRef>
            <a:effectRef idx="0">
              <a:scrgbClr r="0" g="0" b="0"/>
            </a:effectRef>
            <a:fontRef idx="none"/>
          </p:style>
          <p:txBody>
            <a:bodyPr/>
            <a:lstStyle/>
            <a:p>
              <a:endParaRPr lang="en-US" sz="1836"/>
            </a:p>
          </p:txBody>
        </p:sp>
        <p:sp>
          <p:nvSpPr>
            <p:cNvPr id="29" name="Shape 4982">
              <a:extLst>
                <a:ext uri="{FF2B5EF4-FFF2-40B4-BE49-F238E27FC236}">
                  <a16:creationId xmlns:a16="http://schemas.microsoft.com/office/drawing/2014/main" id="{15C3D0B7-CE60-422F-93CD-EA3506DA5C23}"/>
                </a:ext>
              </a:extLst>
            </p:cNvPr>
            <p:cNvSpPr/>
            <p:nvPr/>
          </p:nvSpPr>
          <p:spPr>
            <a:xfrm>
              <a:off x="6377026" y="0"/>
              <a:ext cx="1001878" cy="881533"/>
            </a:xfrm>
            <a:custGeom>
              <a:avLst/>
              <a:gdLst/>
              <a:ahLst/>
              <a:cxnLst/>
              <a:rect l="0" t="0" r="0" b="0"/>
              <a:pathLst>
                <a:path w="1001878" h="881533">
                  <a:moveTo>
                    <a:pt x="0" y="881533"/>
                  </a:moveTo>
                  <a:lnTo>
                    <a:pt x="1001878" y="881533"/>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grpSp>
      <p:graphicFrame>
        <p:nvGraphicFramePr>
          <p:cNvPr id="30" name="Table 29">
            <a:extLst>
              <a:ext uri="{FF2B5EF4-FFF2-40B4-BE49-F238E27FC236}">
                <a16:creationId xmlns:a16="http://schemas.microsoft.com/office/drawing/2014/main" id="{EC98CE5D-DD5B-411A-8495-D797E888254C}"/>
              </a:ext>
            </a:extLst>
          </p:cNvPr>
          <p:cNvGraphicFramePr>
            <a:graphicFrameLocks noGrp="1"/>
          </p:cNvGraphicFramePr>
          <p:nvPr/>
        </p:nvGraphicFramePr>
        <p:xfrm>
          <a:off x="13665860" y="-17273"/>
          <a:ext cx="2550795" cy="5524029"/>
        </p:xfrm>
        <a:graphic>
          <a:graphicData uri="http://schemas.openxmlformats.org/drawingml/2006/table">
            <a:tbl>
              <a:tblPr firstRow="1" firstCol="1" bandRow="1"/>
              <a:tblGrid>
                <a:gridCol w="2550795">
                  <a:extLst>
                    <a:ext uri="{9D8B030D-6E8A-4147-A177-3AD203B41FA5}">
                      <a16:colId xmlns:a16="http://schemas.microsoft.com/office/drawing/2014/main" val="2676493096"/>
                    </a:ext>
                  </a:extLst>
                </a:gridCol>
              </a:tblGrid>
              <a:tr h="1841343">
                <a:tc>
                  <a:txBody>
                    <a:bodyPr/>
                    <a:lstStyle/>
                    <a:p>
                      <a:pPr marL="0" marR="0" algn="l">
                        <a:lnSpc>
                          <a:spcPct val="107000"/>
                        </a:lnSpc>
                        <a:spcBef>
                          <a:spcPts val="0"/>
                        </a:spcBef>
                        <a:spcAft>
                          <a:spcPts val="0"/>
                        </a:spcAft>
                      </a:pPr>
                      <a:r>
                        <a:rPr lang="en-US" sz="3600" b="1">
                          <a:solidFill>
                            <a:srgbClr val="008272"/>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7119204"/>
                  </a:ext>
                </a:extLst>
              </a:tr>
              <a:tr h="1841343">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600" b="1" kern="1200">
                          <a:solidFill>
                            <a:srgbClr val="FFFEFD"/>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600" b="1" kern="1200">
                        <a:solidFill>
                          <a:srgbClr val="FFFEFD"/>
                        </a:solidFill>
                        <a:effectLst/>
                        <a:latin typeface="Segoe UI" panose="020B0502040204020203"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1359116892"/>
                  </a:ext>
                </a:extLst>
              </a:tr>
              <a:tr h="1841343">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600" b="1" kern="1200">
                          <a:solidFill>
                            <a:srgbClr val="30E5D0"/>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600" b="1" kern="1200">
                        <a:solidFill>
                          <a:srgbClr val="30E5D0"/>
                        </a:solidFill>
                        <a:effectLst/>
                        <a:latin typeface="Segoe UI" panose="020B0502040204020203"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C3C41"/>
                    </a:solidFill>
                  </a:tcPr>
                </a:tc>
                <a:extLst>
                  <a:ext uri="{0D108BD9-81ED-4DB2-BD59-A6C34878D82A}">
                    <a16:rowId xmlns:a16="http://schemas.microsoft.com/office/drawing/2014/main" val="103630878"/>
                  </a:ext>
                </a:extLst>
              </a:tr>
            </a:tbl>
          </a:graphicData>
        </a:graphic>
      </p:graphicFrame>
      <p:graphicFrame>
        <p:nvGraphicFramePr>
          <p:cNvPr id="31" name="Table 30">
            <a:extLst>
              <a:ext uri="{FF2B5EF4-FFF2-40B4-BE49-F238E27FC236}">
                <a16:creationId xmlns:a16="http://schemas.microsoft.com/office/drawing/2014/main" id="{ECDE1102-7C20-46FB-B893-8097E5277781}"/>
              </a:ext>
            </a:extLst>
          </p:cNvPr>
          <p:cNvGraphicFramePr>
            <a:graphicFrameLocks noGrp="1"/>
          </p:cNvGraphicFramePr>
          <p:nvPr/>
        </p:nvGraphicFramePr>
        <p:xfrm>
          <a:off x="12629507" y="5605114"/>
          <a:ext cx="4048489" cy="1342353"/>
        </p:xfrm>
        <a:graphic>
          <a:graphicData uri="http://schemas.openxmlformats.org/drawingml/2006/table">
            <a:tbl>
              <a:tblPr firstRow="1" firstCol="1" bandRow="1"/>
              <a:tblGrid>
                <a:gridCol w="856505">
                  <a:extLst>
                    <a:ext uri="{9D8B030D-6E8A-4147-A177-3AD203B41FA5}">
                      <a16:colId xmlns:a16="http://schemas.microsoft.com/office/drawing/2014/main" val="1609752180"/>
                    </a:ext>
                  </a:extLst>
                </a:gridCol>
                <a:gridCol w="845059">
                  <a:extLst>
                    <a:ext uri="{9D8B030D-6E8A-4147-A177-3AD203B41FA5}">
                      <a16:colId xmlns:a16="http://schemas.microsoft.com/office/drawing/2014/main" val="1258621652"/>
                    </a:ext>
                  </a:extLst>
                </a:gridCol>
                <a:gridCol w="745210">
                  <a:extLst>
                    <a:ext uri="{9D8B030D-6E8A-4147-A177-3AD203B41FA5}">
                      <a16:colId xmlns:a16="http://schemas.microsoft.com/office/drawing/2014/main" val="1939155094"/>
                    </a:ext>
                  </a:extLst>
                </a:gridCol>
                <a:gridCol w="745210">
                  <a:extLst>
                    <a:ext uri="{9D8B030D-6E8A-4147-A177-3AD203B41FA5}">
                      <a16:colId xmlns:a16="http://schemas.microsoft.com/office/drawing/2014/main" val="1921586234"/>
                    </a:ext>
                  </a:extLst>
                </a:gridCol>
                <a:gridCol w="856505">
                  <a:extLst>
                    <a:ext uri="{9D8B030D-6E8A-4147-A177-3AD203B41FA5}">
                      <a16:colId xmlns:a16="http://schemas.microsoft.com/office/drawing/2014/main" val="1402456235"/>
                    </a:ext>
                  </a:extLst>
                </a:gridCol>
              </a:tblGrid>
              <a:tr h="107794">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nchor="b">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2689791449"/>
                  </a:ext>
                </a:extLst>
              </a:tr>
              <a:tr h="218882">
                <a:tc rowSpan="5">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412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3281177611"/>
                  </a:ext>
                </a:extLst>
              </a:tr>
              <a:tr h="539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30E5D0"/>
                    </a:solidFill>
                  </a:tcPr>
                </a:tc>
                <a:extLst>
                  <a:ext uri="{0D108BD9-81ED-4DB2-BD59-A6C34878D82A}">
                    <a16:rowId xmlns:a16="http://schemas.microsoft.com/office/drawing/2014/main" val="3605322679"/>
                  </a:ext>
                </a:extLst>
              </a:tr>
              <a:tr h="289108">
                <a:tc vMerge="1">
                  <a:txBody>
                    <a:bodyPr/>
                    <a:lstStyle/>
                    <a:p>
                      <a:endParaRPr lang="en-US"/>
                    </a:p>
                  </a:txBody>
                  <a:tcPr/>
                </a:tc>
                <a:tc vMerge="1">
                  <a:txBody>
                    <a:bodyPr/>
                    <a:lstStyle/>
                    <a:p>
                      <a:endParaRPr lang="en-US"/>
                    </a:p>
                  </a:txBody>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75757A"/>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75757A"/>
                    </a:solidFill>
                  </a:tcPr>
                </a:tc>
                <a:tc vMerge="1">
                  <a:txBody>
                    <a:bodyPr/>
                    <a:lstStyle/>
                    <a:p>
                      <a:endParaRPr lang="en-US"/>
                    </a:p>
                  </a:txBody>
                  <a:tcPr/>
                </a:tc>
                <a:extLst>
                  <a:ext uri="{0D108BD9-81ED-4DB2-BD59-A6C34878D82A}">
                    <a16:rowId xmlns:a16="http://schemas.microsoft.com/office/drawing/2014/main" val="2317867007"/>
                  </a:ext>
                </a:extLst>
              </a:tr>
              <a:tr h="539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447092800"/>
                  </a:ext>
                </a:extLst>
              </a:tr>
              <a:tr h="618733">
                <a:tc vMerge="1">
                  <a:txBody>
                    <a:bodyPr/>
                    <a:lstStyle/>
                    <a:p>
                      <a:endParaRPr lang="en-US"/>
                    </a:p>
                  </a:txBody>
                  <a:tcPr/>
                </a:tc>
                <a:tc vMerge="1">
                  <a:txBody>
                    <a:bodyPr/>
                    <a:lstStyle/>
                    <a:p>
                      <a:endParaRPr lang="en-US"/>
                    </a:p>
                  </a:txBody>
                  <a:tcPr/>
                </a:tc>
                <a:tc>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C3C41"/>
                    </a:solidFill>
                  </a:tcPr>
                </a:tc>
                <a:tc>
                  <a:txBody>
                    <a:bodyPr/>
                    <a:lstStyle/>
                    <a:p>
                      <a:pPr marL="0" marR="8540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a:noFill/>
                    </a:lnL>
                    <a:lnR>
                      <a:noFill/>
                    </a:lnR>
                    <a:lnT>
                      <a:noFill/>
                    </a:lnT>
                    <a:lnB>
                      <a:noFill/>
                    </a:lnB>
                    <a:lnTlToBr w="12700" cmpd="sng">
                      <a:noFill/>
                      <a:prstDash val="solid"/>
                    </a:lnTlToBr>
                    <a:lnBlToTr w="12700" cmpd="sng">
                      <a:noFill/>
                      <a:prstDash val="solid"/>
                    </a:lnBlToTr>
                    <a:solidFill>
                      <a:srgbClr val="3C3C41"/>
                    </a:solidFill>
                  </a:tcPr>
                </a:tc>
                <a:tc vMerge="1">
                  <a:txBody>
                    <a:bodyPr/>
                    <a:lstStyle/>
                    <a:p>
                      <a:endParaRPr lang="en-US"/>
                    </a:p>
                  </a:txBody>
                  <a:tcPr/>
                </a:tc>
                <a:extLst>
                  <a:ext uri="{0D108BD9-81ED-4DB2-BD59-A6C34878D82A}">
                    <a16:rowId xmlns:a16="http://schemas.microsoft.com/office/drawing/2014/main" val="1907068851"/>
                  </a:ext>
                </a:extLst>
              </a:tr>
            </a:tbl>
          </a:graphicData>
        </a:graphic>
      </p:graphicFrame>
      <p:sp>
        <p:nvSpPr>
          <p:cNvPr id="3" name="MSIPCMContentMarking" descr="{&quot;HashCode&quot;:-1634785317,&quot;Placement&quot;:&quot;Footer&quot;}">
            <a:extLst>
              <a:ext uri="{FF2B5EF4-FFF2-40B4-BE49-F238E27FC236}">
                <a16:creationId xmlns:a16="http://schemas.microsoft.com/office/drawing/2014/main" id="{C759DCF6-6822-40DF-9960-F351841DA17B}"/>
              </a:ext>
            </a:extLst>
          </p:cNvPr>
          <p:cNvSpPr txBox="1"/>
          <p:nvPr userDrawn="1"/>
        </p:nvSpPr>
        <p:spPr>
          <a:xfrm>
            <a:off x="0" y="6732181"/>
            <a:ext cx="2123853" cy="262344"/>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nl-NL" sz="1000">
                <a:solidFill>
                  <a:srgbClr val="000000"/>
                </a:solidFill>
                <a:latin typeface="Calibri" panose="020F0502020204030204" pitchFamily="34" charset="0"/>
              </a:rPr>
              <a:t>Classified as Microsoft Confidential</a:t>
            </a:r>
            <a:endParaRPr lang="nl-NL"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1304623020"/>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 id="2147484621" r:id="rId12"/>
    <p:sldLayoutId id="2147484622" r:id="rId13"/>
    <p:sldLayoutId id="2147484623" r:id="rId14"/>
    <p:sldLayoutId id="2147484624" r:id="rId15"/>
    <p:sldLayoutId id="2147484625" r:id="rId16"/>
    <p:sldLayoutId id="2147484626" r:id="rId17"/>
    <p:sldLayoutId id="2147484627" r:id="rId18"/>
    <p:sldLayoutId id="2147484628" r:id="rId19"/>
    <p:sldLayoutId id="2147484629" r:id="rId20"/>
    <p:sldLayoutId id="2147484630" r:id="rId21"/>
    <p:sldLayoutId id="2147484631" r:id="rId22"/>
    <p:sldLayoutId id="2147484632" r:id="rId23"/>
    <p:sldLayoutId id="2147484633" r:id="rId24"/>
    <p:sldLayoutId id="2147484978" r:id="rId25"/>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solidFill>
            <a:schemeClr val="tx1"/>
          </a:soli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solidFill>
            <a:schemeClr val="tx1"/>
          </a:soli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1"/>
          </a:soli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1"/>
          </a:soli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2" name="think-cell Slide" r:id="rId32" imgW="378" imgH="377" progId="TCLayout.ActiveDocument.1">
                  <p:embed/>
                </p:oleObj>
              </mc:Choice>
              <mc:Fallback>
                <p:oleObj name="think-cell Slide" r:id="rId32" imgW="378" imgH="377" progId="TCLayout.ActiveDocument.1">
                  <p:embed/>
                  <p:pic>
                    <p:nvPicPr>
                      <p:cNvPr id="3" name="Object 2" hidden="1"/>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274639" y="258764"/>
            <a:ext cx="11889564" cy="954086"/>
          </a:xfrm>
          <a:prstGeom prst="rect">
            <a:avLst/>
          </a:prstGeom>
        </p:spPr>
        <p:txBody>
          <a:bodyPr vert="horz" wrap="square" lIns="146304" tIns="91440" rIns="146304" bIns="91440" rtlCol="0" anchor="t">
            <a:noAutofit/>
          </a:bodyPr>
          <a:lstStyle/>
          <a:p>
            <a:pPr lvl="0"/>
            <a:r>
              <a:rPr lang="en-US"/>
              <a:t>Click to edit Master title style</a:t>
            </a:r>
          </a:p>
        </p:txBody>
      </p:sp>
      <p:sp>
        <p:nvSpPr>
          <p:cNvPr id="4" name="Text Placeholder 3"/>
          <p:cNvSpPr>
            <a:spLocks noGrp="1"/>
          </p:cNvSpPr>
          <p:nvPr>
            <p:ph type="body" idx="1"/>
          </p:nvPr>
        </p:nvSpPr>
        <p:spPr>
          <a:xfrm>
            <a:off x="274640" y="137567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4"/>
          <a:stretch>
            <a:fillRect/>
          </a:stretch>
        </p:blipFill>
        <p:spPr>
          <a:xfrm rot="5400000">
            <a:off x="9393899" y="3050513"/>
            <a:ext cx="6995160" cy="894134"/>
          </a:xfrm>
          <a:prstGeom prst="rect">
            <a:avLst/>
          </a:prstGeom>
        </p:spPr>
      </p:pic>
      <p:sp>
        <p:nvSpPr>
          <p:cNvPr id="9" name="Slide Number Placeholder 4">
            <a:extLst>
              <a:ext uri="{FF2B5EF4-FFF2-40B4-BE49-F238E27FC236}">
                <a16:creationId xmlns:a16="http://schemas.microsoft.com/office/drawing/2014/main" id="{81A5BB8F-2A38-4E45-881E-5494C2AA88C8}"/>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
        <p:nvSpPr>
          <p:cNvPr id="5" name="MSIPCMContentMarking" descr="{&quot;HashCode&quot;:-1634785317,&quot;Placement&quot;:&quot;Footer&quot;}">
            <a:extLst>
              <a:ext uri="{FF2B5EF4-FFF2-40B4-BE49-F238E27FC236}">
                <a16:creationId xmlns:a16="http://schemas.microsoft.com/office/drawing/2014/main" id="{45E4C7C0-5A31-4738-AC07-5066D28B9A54}"/>
              </a:ext>
            </a:extLst>
          </p:cNvPr>
          <p:cNvSpPr txBox="1"/>
          <p:nvPr userDrawn="1"/>
        </p:nvSpPr>
        <p:spPr>
          <a:xfrm>
            <a:off x="0" y="6732181"/>
            <a:ext cx="2123853" cy="262344"/>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nl-NL" sz="1000">
                <a:solidFill>
                  <a:srgbClr val="000000"/>
                </a:solidFill>
                <a:latin typeface="Calibri" panose="020F0502020204030204" pitchFamily="34" charset="0"/>
              </a:rPr>
              <a:t>Classified as Microsoft Confidential</a:t>
            </a:r>
            <a:endParaRPr lang="nl-NL"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1763696853"/>
      </p:ext>
    </p:extLst>
  </p:cSld>
  <p:clrMap bg1="dk1" tx1="lt1" bg2="dk2" tx2="lt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 id="2147484994" r:id="rId12"/>
    <p:sldLayoutId id="2147484995" r:id="rId13"/>
    <p:sldLayoutId id="2147484996" r:id="rId14"/>
    <p:sldLayoutId id="2147484997" r:id="rId15"/>
    <p:sldLayoutId id="2147484998" r:id="rId16"/>
    <p:sldLayoutId id="2147484999" r:id="rId17"/>
    <p:sldLayoutId id="2147485000" r:id="rId18"/>
    <p:sldLayoutId id="2147485001" r:id="rId19"/>
    <p:sldLayoutId id="2147485002" r:id="rId20"/>
    <p:sldLayoutId id="2147485003" r:id="rId21"/>
    <p:sldLayoutId id="2147485004" r:id="rId22"/>
    <p:sldLayoutId id="2147485005" r:id="rId23"/>
    <p:sldLayoutId id="2147485006" r:id="rId24"/>
    <p:sldLayoutId id="2147485007" r:id="rId25"/>
    <p:sldLayoutId id="2147485008" r:id="rId26"/>
    <p:sldLayoutId id="2147485009" r:id="rId27"/>
    <p:sldLayoutId id="2147485010" r:id="rId28"/>
  </p:sldLayoutIdLst>
  <p:transition>
    <p:fade/>
  </p:transition>
  <p:hf hdr="0" dt="0"/>
  <p:txStyles>
    <p:titleStyle>
      <a:lvl1pPr algn="l" defTabSz="932742" rtl="0" eaLnBrk="1" latinLnBrk="0" hangingPunct="1">
        <a:lnSpc>
          <a:spcPct val="90000"/>
        </a:lnSpc>
        <a:spcBef>
          <a:spcPct val="0"/>
        </a:spcBef>
        <a:buNone/>
        <a:defRPr lang="en-US" sz="4400" b="0" kern="1200" cap="none" spc="-102" baseline="0" dirty="0">
          <a:ln w="3175">
            <a:noFill/>
          </a:ln>
          <a:gradFill>
            <a:gsLst>
              <a:gs pos="1250">
                <a:schemeClr val="bg1"/>
              </a:gs>
              <a:gs pos="100000">
                <a:schemeClr val="bg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bg1"/>
              </a:gs>
              <a:gs pos="100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bg1"/>
              </a:gs>
              <a:gs pos="100000">
                <a:schemeClr val="bg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1"/>
              </a:gs>
              <a:gs pos="100000">
                <a:schemeClr val="bg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1"/>
              </a:gs>
              <a:gs pos="100000">
                <a:schemeClr val="bg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1"/>
              </a:gs>
              <a:gs pos="100000">
                <a:schemeClr val="bg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88">
          <p15:clr>
            <a:srgbClr val="C35EA4"/>
          </p15:clr>
        </p15:guide>
        <p15:guide id="17" pos="7546">
          <p15:clr>
            <a:srgbClr val="C35EA4"/>
          </p15:clr>
        </p15:guide>
        <p15:guide id="18" orient="horz" pos="763">
          <p15:clr>
            <a:srgbClr val="C35EA4"/>
          </p15:clr>
        </p15:guide>
        <p15:guide id="25" orient="horz" pos="163">
          <p15:clr>
            <a:srgbClr val="C35EA4"/>
          </p15:clr>
        </p15:guide>
        <p15:guide id="26" orient="horz" pos="4104">
          <p15:clr>
            <a:srgbClr val="C35EA4"/>
          </p15:clr>
        </p15:guide>
        <p15:guide id="27" orient="horz" pos="859">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hyperlink" Target="https://msuspartner.eventbuilder.com/event?eventid=i7z8m1&amp;source=23TLEevent" TargetMode="External"/><Relationship Id="rId13" Type="http://schemas.openxmlformats.org/officeDocument/2006/relationships/hyperlink" Target="https://msuspartner.eventbuilder.com/event?eventid=p7p8f7&amp;source=23TLEevent" TargetMode="External"/><Relationship Id="rId18" Type="http://schemas.openxmlformats.org/officeDocument/2006/relationships/hyperlink" Target="https://msuspartner.eventbuilder.com/event?eventid=y5d8l1&amp;source=23TLEevent" TargetMode="External"/><Relationship Id="rId3" Type="http://schemas.openxmlformats.org/officeDocument/2006/relationships/hyperlink" Target="https://msuspartner.eventbuilder.com/event?eventid=t1x9e9&amp;source=23TLEevent" TargetMode="External"/><Relationship Id="rId7" Type="http://schemas.openxmlformats.org/officeDocument/2006/relationships/hyperlink" Target="https://msuspartner.eventbuilder.com/event?eventid=k3h9g7&amp;source=D365twoseries" TargetMode="External"/><Relationship Id="rId12" Type="http://schemas.openxmlformats.org/officeDocument/2006/relationships/hyperlink" Target="https://msuspartner.eventbuilder.com/event?eventid=u1t9o3&amp;source=23TLEevent" TargetMode="External"/><Relationship Id="rId17" Type="http://schemas.openxmlformats.org/officeDocument/2006/relationships/hyperlink" Target="https://msuspartner.eventbuilder.com/event?eventid=d7l7c3&amp;source=23TLEevent" TargetMode="External"/><Relationship Id="rId2" Type="http://schemas.openxmlformats.org/officeDocument/2006/relationships/hyperlink" Target="https://aka.ms/BizCentral" TargetMode="External"/><Relationship Id="rId16" Type="http://schemas.openxmlformats.org/officeDocument/2006/relationships/hyperlink" Target="https://msuspartner.eventbuilder.com/event?eventid=m7k8j5&amp;source=23TLEevent" TargetMode="External"/><Relationship Id="rId20" Type="http://schemas.openxmlformats.org/officeDocument/2006/relationships/slide" Target="slide8.xml"/><Relationship Id="rId1" Type="http://schemas.openxmlformats.org/officeDocument/2006/relationships/slideLayout" Target="../slideLayouts/slideLayout24.xml"/><Relationship Id="rId6" Type="http://schemas.openxmlformats.org/officeDocument/2006/relationships/hyperlink" Target="https://msuspartner.eventbuilder.com/event?eventid=k3h9g7&amp;source=23TLEevent" TargetMode="External"/><Relationship Id="rId11" Type="http://schemas.openxmlformats.org/officeDocument/2006/relationships/hyperlink" Target="https://msuspartner.eventbuilder.com/event?eventid=e9z2s8&amp;source=23TLEevent" TargetMode="External"/><Relationship Id="rId5" Type="http://schemas.openxmlformats.org/officeDocument/2006/relationships/hyperlink" Target="https://msuspartner.eventbuilder.com/event?eventid=y3s4q2&amp;source=23TLEevent" TargetMode="External"/><Relationship Id="rId15" Type="http://schemas.openxmlformats.org/officeDocument/2006/relationships/hyperlink" Target="https://msuspartner.eventbuilder.com/event?eventid=f8b7a0&amp;source=D365twoseries" TargetMode="External"/><Relationship Id="rId10" Type="http://schemas.openxmlformats.org/officeDocument/2006/relationships/hyperlink" Target="https://msuspartner.eventbuilder.com/event?eventid=x6b9u8&amp;source=23TLEevent" TargetMode="External"/><Relationship Id="rId19" Type="http://schemas.openxmlformats.org/officeDocument/2006/relationships/hyperlink" Target="https://msuspartner.eventbuilder.com/event?eventid=a9r7m9&amp;source=23TLEevent" TargetMode="External"/><Relationship Id="rId4" Type="http://schemas.openxmlformats.org/officeDocument/2006/relationships/hyperlink" Target="https://msuspartner.eventbuilder.com/event?eventid=t1x9e9&amp;source=D365twoseries" TargetMode="External"/><Relationship Id="rId9" Type="http://schemas.openxmlformats.org/officeDocument/2006/relationships/hyperlink" Target="https://msuspartner.eventbuilder.com/event?eventid=v9i0q4&amp;source=23TLEevent" TargetMode="External"/><Relationship Id="rId14" Type="http://schemas.openxmlformats.org/officeDocument/2006/relationships/hyperlink" Target="https://msuspartner.eventbuilder.com/event?eventid=f8b7a0&amp;source=23TLEevent"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partner.microsoft.com/en-us/cloud-solution-provide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5.emf"/><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mbs.microsoft.com/Files/partner/365/SalesMarketing/MicrosoftDynamics365BusinessCentralFinancialModel.xls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hyperlink" Target="https://mbs.microsoft.com/Files/partner/365/SalesMarketing/TransitionConversationGuide.pptx" TargetMode="External"/><Relationship Id="rId13" Type="http://schemas.openxmlformats.org/officeDocument/2006/relationships/hyperlink" Target="https://mbs.microsoft.com/Files/partner/365/SalesMarketing/GP_ShortPitchdeckcustomer.pptx"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mbs.microsoft.com/Files/partner/365/SalesMarketing/NAV_ShortPitchdeckcustomer.pptx"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hyperlink" Target="https://mbs.microsoft.com/Files/partner/365/SalesMarketing/GPpartnerFAQ.docx" TargetMode="External"/><Relationship Id="rId5" Type="http://schemas.openxmlformats.org/officeDocument/2006/relationships/diagramQuickStyle" Target="../diagrams/quickStyle1.xml"/><Relationship Id="rId10" Type="http://schemas.openxmlformats.org/officeDocument/2006/relationships/hyperlink" Target="https://mbs.microsoft.com/Files/partner/365/SalesMarketing/NAVpartnerFAQ.docx" TargetMode="External"/><Relationship Id="rId4" Type="http://schemas.openxmlformats.org/officeDocument/2006/relationships/diagramLayout" Target="../diagrams/layout1.xml"/><Relationship Id="rId9" Type="http://schemas.openxmlformats.org/officeDocument/2006/relationships/hyperlink" Target="https://mbs.microsoft.com/Files/partner/365/SalesMarketing/TransitionConversationRecording/TransitionConversationRecording.mp4"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hyperlink" Target="https://appsource.microsoft.com/en-US/" TargetMode="External"/><Relationship Id="rId13" Type="http://schemas.openxmlformats.org/officeDocument/2006/relationships/hyperlink" Target="https://aka.ms/BCclickassist" TargetMode="External"/><Relationship Id="rId18" Type="http://schemas.openxmlformats.org/officeDocument/2006/relationships/hyperlink" Target="https://aka.ms/BCsalesguide" TargetMode="External"/><Relationship Id="rId26" Type="http://schemas.openxmlformats.org/officeDocument/2006/relationships/hyperlink" Target="https://mbs.microsoft.com/Files/partner/365/SalesMarketing/MicrosoftDynamics365BusinessCentralFinancialModel.xlsx" TargetMode="External"/><Relationship Id="rId3" Type="http://schemas.openxmlformats.org/officeDocument/2006/relationships/slide" Target="slide12.xml"/><Relationship Id="rId21" Type="http://schemas.openxmlformats.org/officeDocument/2006/relationships/hyperlink" Target="https://msuspartner.eventbuilder.com/event?eventid=o1h8r5" TargetMode="External"/><Relationship Id="rId34" Type="http://schemas.openxmlformats.org/officeDocument/2006/relationships/image" Target="../media/image31.png"/><Relationship Id="rId7" Type="http://schemas.openxmlformats.org/officeDocument/2006/relationships/hyperlink" Target="https://microsoft.sharepoint.com/sites/Infopedia_G01/Pages/businessapplications.aspx#Workloads:smb" TargetMode="External"/><Relationship Id="rId12" Type="http://schemas.openxmlformats.org/officeDocument/2006/relationships/hyperlink" Target="https://aka.ms/GPpitchdeck" TargetMode="External"/><Relationship Id="rId17" Type="http://schemas.openxmlformats.org/officeDocument/2006/relationships/hyperlink" Target="https://aka.ms/BCconvovideo" TargetMode="External"/><Relationship Id="rId25" Type="http://schemas.openxmlformats.org/officeDocument/2006/relationships/hyperlink" Target="https://aka.ms/BCTCOcalc" TargetMode="External"/><Relationship Id="rId33" Type="http://schemas.openxmlformats.org/officeDocument/2006/relationships/image" Target="../media/image30.svg"/><Relationship Id="rId2" Type="http://schemas.openxmlformats.org/officeDocument/2006/relationships/notesSlide" Target="../notesSlides/notesSlide8.xml"/><Relationship Id="rId16" Type="http://schemas.openxmlformats.org/officeDocument/2006/relationships/hyperlink" Target="https://mbs.microsoft.com/Files/partner/365/SalesMarketing/TransitionConversationGuide.pptx" TargetMode="External"/><Relationship Id="rId20" Type="http://schemas.openxmlformats.org/officeDocument/2006/relationships/hyperlink" Target="https://aka.ms/gpbcfaq" TargetMode="External"/><Relationship Id="rId29" Type="http://schemas.openxmlformats.org/officeDocument/2006/relationships/hyperlink" Target="https://aka.ms/bctools" TargetMode="External"/><Relationship Id="rId1" Type="http://schemas.openxmlformats.org/officeDocument/2006/relationships/slideLayout" Target="../slideLayouts/slideLayout14.xml"/><Relationship Id="rId6" Type="http://schemas.openxmlformats.org/officeDocument/2006/relationships/hyperlink" Target="https://mbspartner.microsoft.com/BC/Topic/109" TargetMode="External"/><Relationship Id="rId11" Type="http://schemas.openxmlformats.org/officeDocument/2006/relationships/hyperlink" Target="https://aka.ms/NAVpitchdeck" TargetMode="External"/><Relationship Id="rId24" Type="http://schemas.openxmlformats.org/officeDocument/2006/relationships/hyperlink" Target="https://msuspartners.eventbuilder.com/event/3101/occurrence/2617/recording?rauth=25.47810.7fcb1c8cab1a578720e9552d5af1f356e81b208fd9f5605c8d8fe59dfed5091c" TargetMode="External"/><Relationship Id="rId32" Type="http://schemas.openxmlformats.org/officeDocument/2006/relationships/image" Target="../media/image29.png"/><Relationship Id="rId5" Type="http://schemas.openxmlformats.org/officeDocument/2006/relationships/hyperlink" Target="https://docs.microsoft.com/en-us/dynamics365/business-central/dev-itpro/developer/readiness/readiness-ready-to-go?tabs=learning" TargetMode="External"/><Relationship Id="rId15" Type="http://schemas.openxmlformats.org/officeDocument/2006/relationships/hyperlink" Target="https://aka.ms/BCconvoguide" TargetMode="External"/><Relationship Id="rId23" Type="http://schemas.openxmlformats.org/officeDocument/2006/relationships/hyperlink" Target="https://nam06.safelinks.protection.outlook.com/?url=https://msuspartner.eventbuilder.com/event?eventid%3Di2u0n2%26source%3DInsiderEmail&amp;data=02|01|Arvind.Dutta@microsoft.com|cbe53e6bf7bf4d119e9608d67bff81c0|72f988bf86f141af91ab2d7cd011db47|1|0|636832734706900542&amp;sdata=rRSAUsezcrHrwbUNEP4hrjpZvrRqd3L9%2BYSxnSQqJAE%3D&amp;reserved=0" TargetMode="External"/><Relationship Id="rId28" Type="http://schemas.openxmlformats.org/officeDocument/2006/relationships/hyperlink" Target="https://aka.ms/BCcustTCO" TargetMode="External"/><Relationship Id="rId10" Type="http://schemas.openxmlformats.org/officeDocument/2006/relationships/hyperlink" Target="https://mbs.microsoft.com/partnersource/global/products/365Business" TargetMode="External"/><Relationship Id="rId19" Type="http://schemas.openxmlformats.org/officeDocument/2006/relationships/hyperlink" Target="https://aka.ms/navbcfaq" TargetMode="External"/><Relationship Id="rId31" Type="http://schemas.openxmlformats.org/officeDocument/2006/relationships/image" Target="../media/image28.svg"/><Relationship Id="rId4" Type="http://schemas.openxmlformats.org/officeDocument/2006/relationships/slide" Target="slide11.xml"/><Relationship Id="rId9" Type="http://schemas.openxmlformats.org/officeDocument/2006/relationships/hyperlink" Target="https://partner.microsoft.com/en-us/asset/collection/business-central-go-to-market-resources#/" TargetMode="External"/><Relationship Id="rId14" Type="http://schemas.openxmlformats.org/officeDocument/2006/relationships/hyperlink" Target="https://aka.ms/BCwebinarguide" TargetMode="External"/><Relationship Id="rId22" Type="http://schemas.openxmlformats.org/officeDocument/2006/relationships/hyperlink" Target="https://msuspartner.eventbuilder.com/event?eventid=b3i4g0&amp;source=InsiderEmail" TargetMode="External"/><Relationship Id="rId27" Type="http://schemas.openxmlformats.org/officeDocument/2006/relationships/hyperlink" Target="https://aka.ms/BCpromooffers" TargetMode="External"/><Relationship Id="rId30" Type="http://schemas.openxmlformats.org/officeDocument/2006/relationships/image" Target="../media/image27.png"/><Relationship Id="rId35"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hyperlink" Target="https://aka.ms/navbcfaq" TargetMode="External"/><Relationship Id="rId13" Type="http://schemas.openxmlformats.org/officeDocument/2006/relationships/hyperlink" Target="https://msuspartner.eventbuilder.com/event?eventid=b3i4g0&amp;source=InsiderEmail" TargetMode="External"/><Relationship Id="rId18" Type="http://schemas.openxmlformats.org/officeDocument/2006/relationships/hyperlink" Target="https://aka.ms/BCpromooffers" TargetMode="External"/><Relationship Id="rId3" Type="http://schemas.openxmlformats.org/officeDocument/2006/relationships/hyperlink" Target="https://aka.ms/NAVpitchdeck" TargetMode="External"/><Relationship Id="rId7" Type="http://schemas.openxmlformats.org/officeDocument/2006/relationships/hyperlink" Target="https://aka.ms/BCsalesguide" TargetMode="External"/><Relationship Id="rId12" Type="http://schemas.openxmlformats.org/officeDocument/2006/relationships/hyperlink" Target="https://msuspartner.eventbuilder.com/event?eventid=o1h8r5" TargetMode="External"/><Relationship Id="rId17" Type="http://schemas.openxmlformats.org/officeDocument/2006/relationships/hyperlink" Target="https://aka.ms/BCcustTCO" TargetMode="External"/><Relationship Id="rId2" Type="http://schemas.openxmlformats.org/officeDocument/2006/relationships/notesSlide" Target="../notesSlides/notesSlide9.xml"/><Relationship Id="rId16" Type="http://schemas.openxmlformats.org/officeDocument/2006/relationships/hyperlink" Target="https://aka.ms/BCwebinarguide" TargetMode="External"/><Relationship Id="rId1" Type="http://schemas.openxmlformats.org/officeDocument/2006/relationships/slideLayout" Target="../slideLayouts/slideLayout35.xml"/><Relationship Id="rId6" Type="http://schemas.openxmlformats.org/officeDocument/2006/relationships/hyperlink" Target="https://aka.ms/BCconvovideo" TargetMode="External"/><Relationship Id="rId11" Type="http://schemas.openxmlformats.org/officeDocument/2006/relationships/hyperlink" Target="https://msuspartners.eventbuilder.com/event/3101/occurrence/2617/recording?rauth=25.47810.7fcb1c8cab1a578720e9552d5af1f356e81b208fd9f5605c8d8fe59dfed5091c" TargetMode="External"/><Relationship Id="rId5" Type="http://schemas.openxmlformats.org/officeDocument/2006/relationships/hyperlink" Target="https://aka.ms/BCconvoguide" TargetMode="External"/><Relationship Id="rId15" Type="http://schemas.openxmlformats.org/officeDocument/2006/relationships/hyperlink" Target="https://aka.ms/BCclickassist" TargetMode="External"/><Relationship Id="rId10" Type="http://schemas.openxmlformats.org/officeDocument/2006/relationships/hyperlink" Target="https://aka.ms/BCTCOcalc" TargetMode="External"/><Relationship Id="rId19" Type="http://schemas.openxmlformats.org/officeDocument/2006/relationships/hyperlink" Target="https://aka.ms/bctools" TargetMode="External"/><Relationship Id="rId4" Type="http://schemas.openxmlformats.org/officeDocument/2006/relationships/hyperlink" Target="https://aka.ms/GPpitchdeck" TargetMode="External"/><Relationship Id="rId9" Type="http://schemas.openxmlformats.org/officeDocument/2006/relationships/hyperlink" Target="https://aka.ms/gpbcfaq" TargetMode="External"/><Relationship Id="rId14" Type="http://schemas.openxmlformats.org/officeDocument/2006/relationships/hyperlink" Target="https://nam06.safelinks.protection.outlook.com/?url=https://msuspartner.eventbuilder.com/event?eventid%3Di2u0n2%26source%3DInsiderEmail&amp;data=02|01|Arvind.Dutta@microsoft.com|cbe53e6bf7bf4d119e9608d67bff81c0|72f988bf86f141af91ab2d7cd011db47|1|0|636832734706900542&amp;sdata=rRSAUsezcrHrwbUNEP4hrjpZvrRqd3L9%2BYSxnSQqJAE%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863FB08-3544-4E88-BB52-5718F6AF5DF5}"/>
              </a:ext>
            </a:extLst>
          </p:cNvPr>
          <p:cNvSpPr txBox="1"/>
          <p:nvPr/>
        </p:nvSpPr>
        <p:spPr>
          <a:xfrm>
            <a:off x="299596" y="298166"/>
            <a:ext cx="10512177" cy="794064"/>
          </a:xfrm>
          <a:prstGeom prst="rect">
            <a:avLst/>
          </a:prstGeom>
          <a:noFill/>
        </p:spPr>
        <p:txBody>
          <a:bodyPr wrap="square" lIns="182880" tIns="146304" rIns="182880" bIns="146304" rtlCol="0">
            <a:spAutoFit/>
          </a:bodyPr>
          <a:lstStyle/>
          <a:p>
            <a:pPr>
              <a:lnSpc>
                <a:spcPct val="90000"/>
              </a:lnSpc>
              <a:spcAft>
                <a:spcPts val="600"/>
              </a:spcAft>
            </a:pPr>
            <a:r>
              <a:rPr lang="en-US" sz="3600" spc="-51">
                <a:ln w="3175">
                  <a:noFill/>
                </a:ln>
                <a:latin typeface="+mj-lt"/>
                <a:cs typeface="Segoe UI" pitchFamily="34" charset="0"/>
              </a:rPr>
              <a:t>Welcome | Please read this first</a:t>
            </a:r>
          </a:p>
        </p:txBody>
      </p:sp>
      <p:sp>
        <p:nvSpPr>
          <p:cNvPr id="7" name="Rectangle 6">
            <a:extLst>
              <a:ext uri="{FF2B5EF4-FFF2-40B4-BE49-F238E27FC236}">
                <a16:creationId xmlns:a16="http://schemas.microsoft.com/office/drawing/2014/main" id="{56382FDC-9450-42D0-A89A-86F638792530}"/>
              </a:ext>
            </a:extLst>
          </p:cNvPr>
          <p:cNvSpPr/>
          <p:nvPr/>
        </p:nvSpPr>
        <p:spPr>
          <a:xfrm>
            <a:off x="392208" y="1979118"/>
            <a:ext cx="11742418" cy="2769989"/>
          </a:xfrm>
          <a:prstGeom prst="rect">
            <a:avLst/>
          </a:prstGeom>
        </p:spPr>
        <p:txBody>
          <a:bodyPr wrap="square">
            <a:spAutoFit/>
          </a:bodyPr>
          <a:lstStyle/>
          <a:p>
            <a:pPr fontAlgn="base">
              <a:spcAft>
                <a:spcPts val="600"/>
              </a:spcAft>
            </a:pPr>
            <a:r>
              <a:rPr lang="en-US">
                <a:solidFill>
                  <a:srgbClr val="353535"/>
                </a:solidFill>
                <a:latin typeface="Segoe UI" panose="020B0502040204020203" pitchFamily="34" charset="0"/>
              </a:rPr>
              <a:t>The primary purpose of this playbook is to provide guidance to Partners for securing their existing customer base from competition and new SaaS entrants. </a:t>
            </a:r>
            <a:r>
              <a:rPr lang="en-US">
                <a:solidFill>
                  <a:srgbClr val="000000"/>
                </a:solidFill>
                <a:latin typeface="Segoe UI" panose="020B0502040204020203" pitchFamily="34" charset="0"/>
              </a:rPr>
              <a:t>The initial target audience for this playbook is NAV and GP partners.</a:t>
            </a:r>
          </a:p>
          <a:p>
            <a:pPr fontAlgn="base">
              <a:spcAft>
                <a:spcPts val="600"/>
              </a:spcAft>
            </a:pPr>
            <a:endParaRPr lang="en-US">
              <a:solidFill>
                <a:srgbClr val="000000"/>
              </a:solidFill>
              <a:latin typeface="Segoe UI" panose="020B0502040204020203" pitchFamily="34" charset="0"/>
            </a:endParaRPr>
          </a:p>
          <a:p>
            <a:pPr fontAlgn="base">
              <a:spcAft>
                <a:spcPts val="600"/>
              </a:spcAft>
            </a:pPr>
            <a:r>
              <a:rPr lang="en-US">
                <a:solidFill>
                  <a:srgbClr val="000000"/>
                </a:solidFill>
                <a:latin typeface="Segoe UI" panose="020B0502040204020203" pitchFamily="34" charset="0"/>
              </a:rPr>
              <a:t>This playbook provides:</a:t>
            </a:r>
            <a:endParaRPr lang="en-US">
              <a:solidFill>
                <a:srgbClr val="000000"/>
              </a:solidFill>
              <a:latin typeface="Calibri" panose="020F0502020204030204" pitchFamily="34" charset="0"/>
            </a:endParaRPr>
          </a:p>
          <a:p>
            <a:pPr marL="169863" indent="-169863" fontAlgn="base">
              <a:spcAft>
                <a:spcPts val="600"/>
              </a:spcAft>
              <a:buFont typeface="Arial" panose="020B0604020202020204" pitchFamily="34" charset="0"/>
              <a:buChar char="•"/>
            </a:pPr>
            <a:r>
              <a:rPr lang="en-US">
                <a:solidFill>
                  <a:srgbClr val="000000"/>
                </a:solidFill>
                <a:latin typeface="Segoe UI" panose="020B0502040204020203" pitchFamily="34" charset="0"/>
              </a:rPr>
              <a:t>Documentation, </a:t>
            </a:r>
            <a:r>
              <a:rPr lang="en-US">
                <a:solidFill>
                  <a:srgbClr val="353535"/>
                </a:solidFill>
                <a:latin typeface="Segoe UI" panose="020B0502040204020203" pitchFamily="34" charset="0"/>
              </a:rPr>
              <a:t>tactical implementation guidance, and best practices </a:t>
            </a:r>
            <a:r>
              <a:rPr lang="en-US">
                <a:solidFill>
                  <a:srgbClr val="000000"/>
                </a:solidFill>
                <a:latin typeface="Segoe UI" panose="020B0502040204020203" pitchFamily="34" charset="0"/>
              </a:rPr>
              <a:t> </a:t>
            </a:r>
          </a:p>
          <a:p>
            <a:pPr marL="169863" indent="-169863" fontAlgn="base">
              <a:spcAft>
                <a:spcPts val="600"/>
              </a:spcAft>
              <a:buFont typeface="Arial" panose="020B0604020202020204" pitchFamily="34" charset="0"/>
              <a:buChar char="•"/>
            </a:pPr>
            <a:r>
              <a:rPr lang="en-US">
                <a:solidFill>
                  <a:srgbClr val="353535"/>
                </a:solidFill>
                <a:latin typeface="Segoe UI" panose="020B0502040204020203" pitchFamily="34" charset="0"/>
              </a:rPr>
              <a:t>Information about various marketing tools you could use in implementing your field tactics</a:t>
            </a:r>
          </a:p>
          <a:p>
            <a:pPr fontAlgn="base">
              <a:spcAft>
                <a:spcPts val="600"/>
              </a:spcAft>
            </a:pPr>
            <a:endParaRPr lang="en-US">
              <a:solidFill>
                <a:srgbClr val="353535"/>
              </a:solidFill>
              <a:latin typeface="Segoe UI" panose="020B0502040204020203" pitchFamily="34" charset="0"/>
            </a:endParaRPr>
          </a:p>
          <a:p>
            <a:pPr fontAlgn="base">
              <a:spcAft>
                <a:spcPts val="600"/>
              </a:spcAft>
            </a:pPr>
            <a:r>
              <a:rPr lang="en-US">
                <a:solidFill>
                  <a:srgbClr val="353535"/>
                </a:solidFill>
                <a:latin typeface="Segoe UI" panose="020B0502040204020203" pitchFamily="34" charset="0"/>
              </a:rPr>
              <a:t>This playbook is a work in progress and will be updated with links to more assets in the near future.</a:t>
            </a:r>
            <a:r>
              <a:rPr lang="en-US">
                <a:solidFill>
                  <a:srgbClr val="000000"/>
                </a:solidFill>
                <a:latin typeface="Segoe UI" panose="020B0502040204020203" pitchFamily="34" charset="0"/>
              </a:rPr>
              <a:t> </a:t>
            </a:r>
          </a:p>
        </p:txBody>
      </p:sp>
    </p:spTree>
    <p:extLst>
      <p:ext uri="{BB962C8B-B14F-4D97-AF65-F5344CB8AC3E}">
        <p14:creationId xmlns:p14="http://schemas.microsoft.com/office/powerpoint/2010/main" val="20043717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DEF5CD-D119-4ADE-8197-1BAF63C5E94E}"/>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5958979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0937A5-B8CC-4BF1-8E41-A5C8B7E56E36}"/>
              </a:ext>
            </a:extLst>
          </p:cNvPr>
          <p:cNvSpPr txBox="1"/>
          <p:nvPr/>
        </p:nvSpPr>
        <p:spPr>
          <a:xfrm>
            <a:off x="883" y="6457220"/>
            <a:ext cx="12434711" cy="542399"/>
          </a:xfrm>
          <a:prstGeom prst="rect">
            <a:avLst/>
          </a:prstGeom>
          <a:solidFill>
            <a:schemeClr val="tx2"/>
          </a:solidFill>
        </p:spPr>
        <p:txBody>
          <a:bodyPr wrap="square" rtlCol="0">
            <a:spAutoFit/>
          </a:bodyPr>
          <a:lstStyle/>
          <a:p>
            <a:pPr algn="ctr" defTabSz="932597"/>
            <a:r>
              <a:rPr lang="en-US" sz="2856">
                <a:solidFill>
                  <a:schemeClr val="bg1"/>
                </a:solidFill>
                <a:latin typeface="Segoe UI Semibold" panose="020B07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aka.ms/</a:t>
            </a:r>
            <a:r>
              <a:rPr lang="en-US" sz="2856" err="1">
                <a:solidFill>
                  <a:schemeClr val="bg1"/>
                </a:solidFill>
                <a:latin typeface="Segoe UI Semibold" panose="020B07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BizCentral</a:t>
            </a:r>
            <a:endParaRPr lang="en-US" sz="2856">
              <a:solidFill>
                <a:schemeClr val="bg1"/>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F60EFA66-4DC1-4E6D-8F07-7CB110733C02}"/>
              </a:ext>
            </a:extLst>
          </p:cNvPr>
          <p:cNvSpPr txBox="1"/>
          <p:nvPr/>
        </p:nvSpPr>
        <p:spPr>
          <a:xfrm>
            <a:off x="106257" y="2258205"/>
            <a:ext cx="5657795" cy="2492990"/>
          </a:xfrm>
          <a:prstGeom prst="rect">
            <a:avLst/>
          </a:prstGeom>
          <a:noFill/>
        </p:spPr>
        <p:txBody>
          <a:bodyPr wrap="square" rtlCol="0">
            <a:spAutoFit/>
          </a:bodyPr>
          <a:lstStyle/>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3"/>
              </a:rPr>
              <a:t>Connect, Configure, and Explore – Introduction</a:t>
            </a:r>
            <a:endParaRPr lang="en-US">
              <a:solidFill>
                <a:prstClr val="black"/>
              </a:solidFill>
              <a:latin typeface="Segoe UI" panose="020B0502040204020203" pitchFamily="34" charset="0"/>
              <a:cs typeface="Segoe UI" panose="020B0502040204020203" pitchFamily="34" charset="0"/>
              <a:hlinkClick r:id="rId4"/>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5"/>
              </a:rPr>
              <a:t>Configure Business Central and a Mobile Device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6"/>
              </a:rPr>
              <a:t>Configure Business Central and Microsoft Outlook</a:t>
            </a:r>
            <a:endParaRPr lang="en-US" u="sng">
              <a:solidFill>
                <a:prstClr val="black"/>
              </a:solidFill>
              <a:latin typeface="Segoe UI" panose="020B0502040204020203" pitchFamily="34" charset="0"/>
              <a:cs typeface="Segoe UI" panose="020B0502040204020203" pitchFamily="34" charset="0"/>
              <a:hlinkClick r:id="rId7"/>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8"/>
              </a:rPr>
              <a:t>Connect Business Central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9"/>
              </a:rPr>
              <a:t>Connect Business Central and </a:t>
            </a:r>
            <a:r>
              <a:rPr lang="en-US" u="sng" err="1">
                <a:solidFill>
                  <a:prstClr val="black"/>
                </a:solidFill>
                <a:latin typeface="Segoe UI" panose="020B0502040204020203" pitchFamily="34" charset="0"/>
                <a:cs typeface="Segoe UI" panose="020B0502040204020203" pitchFamily="34" charset="0"/>
                <a:hlinkClick r:id="rId9"/>
              </a:rPr>
              <a:t>PowerBI</a:t>
            </a:r>
            <a:r>
              <a:rPr lang="en-US" u="sng">
                <a:solidFill>
                  <a:prstClr val="black"/>
                </a:solidFill>
                <a:latin typeface="Segoe UI" panose="020B0502040204020203" pitchFamily="34" charset="0"/>
                <a:cs typeface="Segoe UI" panose="020B0502040204020203" pitchFamily="34" charset="0"/>
                <a:hlinkClick r:id="rId9"/>
              </a:rPr>
              <a:t>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10"/>
              </a:rPr>
              <a:t>Create a Trial Account for Business Central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11"/>
              </a:rPr>
              <a:t>Explore Business Central and Microsoft Flow </a:t>
            </a:r>
            <a:endParaRPr lang="en-US" sz="1938" u="sng">
              <a:solidFill>
                <a:prstClr val="black"/>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BF9CB960-E3F2-499E-BF9E-A6C1BA948EA5}"/>
              </a:ext>
            </a:extLst>
          </p:cNvPr>
          <p:cNvSpPr txBox="1"/>
          <p:nvPr/>
        </p:nvSpPr>
        <p:spPr>
          <a:xfrm>
            <a:off x="5915584" y="2258205"/>
            <a:ext cx="6654489" cy="2868157"/>
          </a:xfrm>
          <a:prstGeom prst="rect">
            <a:avLst/>
          </a:prstGeom>
          <a:noFill/>
        </p:spPr>
        <p:txBody>
          <a:bodyPr wrap="square" rtlCol="0">
            <a:spAutoFit/>
          </a:bodyPr>
          <a:lstStyle/>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2"/>
              </a:rPr>
              <a:t>Explore Business Central and PowerApps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3"/>
              </a:rPr>
              <a:t>Explore Business Central Navigation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4"/>
              </a:rPr>
              <a:t>Explore Business Central with Machine Learning and AI</a:t>
            </a:r>
            <a:endParaRPr lang="en-US">
              <a:solidFill>
                <a:prstClr val="black"/>
              </a:solidFill>
              <a:latin typeface="Segoe UI" panose="020B0502040204020203" pitchFamily="34" charset="0"/>
              <a:cs typeface="Segoe UI" panose="020B0502040204020203" pitchFamily="34" charset="0"/>
              <a:hlinkClick r:id="rId15"/>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6"/>
              </a:rPr>
              <a:t>Explore Business Central and Drop Ship Sales Orders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7"/>
              </a:rPr>
              <a:t>Explore Business Central and Procure to Pay </a:t>
            </a:r>
            <a:r>
              <a:rPr lang="en-US">
                <a:solidFill>
                  <a:prstClr val="black"/>
                </a:solidFill>
                <a:latin typeface="Segoe UI" panose="020B0502040204020203" pitchFamily="34" charset="0"/>
                <a:cs typeface="Segoe UI" panose="020B0502040204020203" pitchFamily="34" charset="0"/>
                <a:hlinkClick r:id="rId15"/>
              </a:rPr>
              <a:t> </a:t>
            </a:r>
            <a:r>
              <a:rPr lang="en-US">
                <a:solidFill>
                  <a:prstClr val="black"/>
                </a:solidFill>
                <a:latin typeface="Segoe UI" panose="020B0502040204020203" pitchFamily="34" charset="0"/>
                <a:cs typeface="Segoe UI" panose="020B0502040204020203" pitchFamily="34" charset="0"/>
                <a:hlinkClick r:id="rId7"/>
              </a:rPr>
              <a:t> </a:t>
            </a:r>
            <a:r>
              <a:rPr lang="en-US">
                <a:solidFill>
                  <a:prstClr val="black"/>
                </a:solidFill>
                <a:latin typeface="Segoe UI" panose="020B0502040204020203" pitchFamily="34" charset="0"/>
                <a:cs typeface="Segoe UI" panose="020B0502040204020203" pitchFamily="34" charset="0"/>
                <a:hlinkClick r:id="rId4"/>
              </a:rPr>
              <a:t>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8"/>
              </a:rPr>
              <a:t>Explore Business Central and Quote to Cash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9"/>
              </a:rPr>
              <a:t>Explore Business Central by Extending Demo Data </a:t>
            </a:r>
            <a:endParaRPr lang="en-US">
              <a:solidFill>
                <a:prstClr val="black"/>
              </a:solidFill>
              <a:latin typeface="Segoe UI" panose="020B0502040204020203" pitchFamily="34" charset="0"/>
              <a:cs typeface="Segoe UI" panose="020B0502040204020203" pitchFamily="34" charset="0"/>
            </a:endParaRPr>
          </a:p>
          <a:p>
            <a:pPr defTabSz="932597"/>
            <a:endParaRPr lang="en-US" sz="1938">
              <a:solidFill>
                <a:prstClr val="black"/>
              </a:solidFill>
              <a:latin typeface="Calibri" panose="020F0502020204030204"/>
            </a:endParaRPr>
          </a:p>
        </p:txBody>
      </p:sp>
      <p:sp>
        <p:nvSpPr>
          <p:cNvPr id="10" name="Title 1">
            <a:extLst>
              <a:ext uri="{FF2B5EF4-FFF2-40B4-BE49-F238E27FC236}">
                <a16:creationId xmlns:a16="http://schemas.microsoft.com/office/drawing/2014/main" id="{F90E1F2B-8B06-4658-B8CA-42537D4788C9}"/>
              </a:ext>
            </a:extLst>
          </p:cNvPr>
          <p:cNvSpPr txBox="1">
            <a:spLocks/>
          </p:cNvSpPr>
          <p:nvPr/>
        </p:nvSpPr>
        <p:spPr>
          <a:xfrm>
            <a:off x="313885" y="430186"/>
            <a:ext cx="11889564" cy="917575"/>
          </a:xfrm>
          <a:prstGeom prst="rect">
            <a:avLst/>
          </a:prstGeom>
        </p:spPr>
        <p:txBody>
          <a:bodyPr vert="horz" wrap="square" lIns="146304" tIns="91440" rIns="146304" bIns="91440" rtlCol="0" anchor="b">
            <a:noAutofit/>
          </a:bodyPr>
          <a:lstStyle>
            <a:lvl1pPr algn="ctr" defTabSz="932563" rtl="0" eaLnBrk="1" latinLnBrk="0" hangingPunct="1">
              <a:lnSpc>
                <a:spcPct val="90000"/>
              </a:lnSpc>
              <a:spcBef>
                <a:spcPct val="0"/>
              </a:spcBef>
              <a:buNone/>
              <a:defRPr lang="en-US" sz="6119" b="0" kern="1200" cap="none" spc="-102" baseline="0">
                <a:ln w="3175">
                  <a:noFill/>
                </a:ln>
                <a:solidFill>
                  <a:schemeClr val="tx1"/>
                </a:solidFill>
                <a:effectLst/>
                <a:latin typeface="+mj-lt"/>
                <a:ea typeface="+mn-ea"/>
                <a:cs typeface="Segoe UI" pitchFamily="34" charset="0"/>
              </a:defRPr>
            </a:lvl1pPr>
          </a:lstStyle>
          <a:p>
            <a:pPr algn="l"/>
            <a:r>
              <a:rPr lang="en-US" sz="3600"/>
              <a:t>Business Central</a:t>
            </a:r>
          </a:p>
          <a:p>
            <a:pPr algn="l"/>
            <a:r>
              <a:rPr lang="en-US" sz="2400"/>
              <a:t>Connect, Configure, and Explore</a:t>
            </a:r>
          </a:p>
        </p:txBody>
      </p:sp>
      <p:sp>
        <p:nvSpPr>
          <p:cNvPr id="6" name="Rectangle 5">
            <a:extLst>
              <a:ext uri="{FF2B5EF4-FFF2-40B4-BE49-F238E27FC236}">
                <a16:creationId xmlns:a16="http://schemas.microsoft.com/office/drawing/2014/main" id="{A367FEAC-3B75-4926-8A5F-E7ACADC7DBD7}"/>
              </a:ext>
            </a:extLst>
          </p:cNvPr>
          <p:cNvSpPr/>
          <p:nvPr/>
        </p:nvSpPr>
        <p:spPr bwMode="auto">
          <a:xfrm>
            <a:off x="9423400" y="0"/>
            <a:ext cx="3013075" cy="4111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ea typeface="Segoe UI" pitchFamily="34" charset="0"/>
                <a:cs typeface="Segoe UI" pitchFamily="34" charset="0"/>
                <a:hlinkClick r:id="rId20" action="ppaction://hlinksldjump"/>
              </a:rPr>
              <a:t>Back to prescriptive guidance</a:t>
            </a:r>
            <a:endParaRPr lang="en-US" sz="16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74850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auto">
          <a:xfrm>
            <a:off x="275399" y="1657914"/>
            <a:ext cx="8695623" cy="4512909"/>
          </a:xfrm>
          <a:prstGeom prst="rect">
            <a:avLst/>
          </a:prstGeom>
          <a:solidFill>
            <a:schemeClr val="bg1"/>
          </a:solidFill>
          <a:ln cap="rnd">
            <a:noFill/>
            <a:prstDash val="sysDot"/>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530" tIns="44765" rIns="89530" bIns="44765" numCol="1" rtlCol="0" anchor="ctr" anchorCtr="0" compatLnSpc="1">
            <a:prstTxWarp prst="textNoShape">
              <a:avLst/>
            </a:prstTxWarp>
          </a:bodyPr>
          <a:lstStyle/>
          <a:p>
            <a:pPr algn="ctr" defTabSz="895018" fontAlgn="base">
              <a:spcBef>
                <a:spcPct val="0"/>
              </a:spcBef>
              <a:spcAft>
                <a:spcPct val="0"/>
              </a:spcAft>
              <a:defRPr/>
            </a:pPr>
            <a:endParaRPr lang="en-US" sz="2000" kern="0">
              <a:gradFill>
                <a:gsLst>
                  <a:gs pos="0">
                    <a:srgbClr val="FFFFFF"/>
                  </a:gs>
                  <a:gs pos="100000">
                    <a:srgbClr val="FFFFFF"/>
                  </a:gs>
                </a:gsLst>
                <a:lin ang="5400000" scaled="0"/>
              </a:gradFill>
            </a:endParaRPr>
          </a:p>
        </p:txBody>
      </p:sp>
      <p:sp>
        <p:nvSpPr>
          <p:cNvPr id="2" name="Title 1"/>
          <p:cNvSpPr>
            <a:spLocks noGrp="1"/>
          </p:cNvSpPr>
          <p:nvPr>
            <p:ph type="title"/>
          </p:nvPr>
        </p:nvSpPr>
        <p:spPr>
          <a:xfrm>
            <a:off x="343896" y="341886"/>
            <a:ext cx="11889564" cy="917575"/>
          </a:xfrm>
        </p:spPr>
        <p:txBody>
          <a:bodyPr/>
          <a:lstStyle/>
          <a:p>
            <a:r>
              <a:rPr lang="en-US" sz="3600"/>
              <a:t>The Cloud Solution Provider (CSP) program</a:t>
            </a:r>
          </a:p>
        </p:txBody>
      </p:sp>
      <p:grpSp>
        <p:nvGrpSpPr>
          <p:cNvPr id="24" name="Group 23"/>
          <p:cNvGrpSpPr/>
          <p:nvPr/>
        </p:nvGrpSpPr>
        <p:grpSpPr>
          <a:xfrm>
            <a:off x="6681863" y="1657914"/>
            <a:ext cx="5120640" cy="5029200"/>
            <a:chOff x="6599318" y="1038227"/>
            <a:chExt cx="5886847" cy="5808891"/>
          </a:xfrm>
        </p:grpSpPr>
        <p:sp>
          <p:nvSpPr>
            <p:cNvPr id="26" name="Oval 25"/>
            <p:cNvSpPr/>
            <p:nvPr/>
          </p:nvSpPr>
          <p:spPr bwMode="auto">
            <a:xfrm>
              <a:off x="6599318" y="1038227"/>
              <a:ext cx="5886847" cy="5808891"/>
            </a:xfrm>
            <a:prstGeom prst="ellipse">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598" tIns="140478" rIns="175598" bIns="140478" numCol="1" spcCol="0" rtlCol="0" fromWordArt="0" anchor="t" anchorCtr="0" forceAA="0" compatLnSpc="1">
              <a:prstTxWarp prst="textNoShape">
                <a:avLst/>
              </a:prstTxWarp>
              <a:noAutofit/>
            </a:bodyPr>
            <a:lstStyle/>
            <a:p>
              <a:pPr algn="ctr" defTabSz="895364" fontAlgn="base">
                <a:lnSpc>
                  <a:spcPct val="90000"/>
                </a:lnSpc>
                <a:spcBef>
                  <a:spcPct val="0"/>
                </a:spcBef>
                <a:spcAft>
                  <a:spcPct val="0"/>
                </a:spcAft>
              </a:pPr>
              <a:endParaRPr lang="en-US" sz="2000">
                <a:gradFill>
                  <a:gsLst>
                    <a:gs pos="2917">
                      <a:schemeClr val="bg1"/>
                    </a:gs>
                    <a:gs pos="30000">
                      <a:schemeClr val="bg1"/>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27" name="Donut 26"/>
            <p:cNvSpPr/>
            <p:nvPr/>
          </p:nvSpPr>
          <p:spPr>
            <a:xfrm>
              <a:off x="6792459" y="1194000"/>
              <a:ext cx="5587047" cy="5497342"/>
            </a:xfrm>
            <a:prstGeom prst="donut">
              <a:avLst>
                <a:gd name="adj" fmla="val 153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2917">
                      <a:schemeClr val="bg1"/>
                    </a:gs>
                    <a:gs pos="30000">
                      <a:schemeClr val="bg1"/>
                    </a:gs>
                  </a:gsLst>
                  <a:lin ang="5400000" scaled="0"/>
                </a:gradFill>
                <a:latin typeface="Segoe UI Semilight" panose="020B0402040204020203" pitchFamily="34" charset="0"/>
                <a:cs typeface="Segoe UI Semilight" panose="020B0402040204020203" pitchFamily="34" charset="0"/>
              </a:endParaRPr>
            </a:p>
          </p:txBody>
        </p:sp>
        <p:cxnSp>
          <p:nvCxnSpPr>
            <p:cNvPr id="28" name="Straight Connector 27"/>
            <p:cNvCxnSpPr/>
            <p:nvPr/>
          </p:nvCxnSpPr>
          <p:spPr>
            <a:xfrm flipV="1">
              <a:off x="6829198" y="3942671"/>
              <a:ext cx="2756785" cy="946070"/>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61861" y="1657480"/>
              <a:ext cx="1724121" cy="2287607"/>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585983" y="1602334"/>
              <a:ext cx="1615754" cy="2342753"/>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9585983" y="3945088"/>
              <a:ext cx="2680435" cy="789080"/>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62214" y="1771128"/>
              <a:ext cx="2447537" cy="1050777"/>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Dynamics 365</a:t>
              </a:r>
            </a:p>
            <a:p>
              <a:pPr algn="ctr">
                <a:lnSpc>
                  <a:spcPct val="80000"/>
                </a:lnSpc>
              </a:pPr>
              <a:r>
                <a:rPr lang="en-US">
                  <a:gradFill>
                    <a:gsLst>
                      <a:gs pos="2917">
                        <a:schemeClr val="bg1"/>
                      </a:gs>
                      <a:gs pos="30000">
                        <a:schemeClr val="bg1"/>
                      </a:gs>
                    </a:gsLst>
                    <a:lin ang="5400000" scaled="0"/>
                  </a:gradFill>
                  <a:latin typeface="Segoe UI" panose="020B0502040204020203" pitchFamily="34" charset="0"/>
                  <a:cs typeface="Segoe UI" panose="020B0502040204020203" pitchFamily="34" charset="0"/>
                </a:rPr>
                <a:t>Enterprise edition</a:t>
              </a:r>
            </a:p>
          </p:txBody>
        </p:sp>
        <p:sp>
          <p:nvSpPr>
            <p:cNvPr id="36" name="TextBox 35"/>
            <p:cNvSpPr txBox="1"/>
            <p:nvPr/>
          </p:nvSpPr>
          <p:spPr>
            <a:xfrm rot="4324772">
              <a:off x="9985058" y="2882449"/>
              <a:ext cx="2342929" cy="1050780"/>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Enterprise</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Mobility Suite</a:t>
              </a:r>
            </a:p>
          </p:txBody>
        </p:sp>
        <p:sp>
          <p:nvSpPr>
            <p:cNvPr id="38" name="TextBox 37"/>
            <p:cNvSpPr txBox="1"/>
            <p:nvPr/>
          </p:nvSpPr>
          <p:spPr>
            <a:xfrm rot="1965173">
              <a:off x="7216030" y="4043550"/>
              <a:ext cx="3231505" cy="1936280"/>
            </a:xfrm>
            <a:prstGeom prst="rect">
              <a:avLst/>
            </a:prstGeom>
            <a:noFill/>
          </p:spPr>
          <p:txBody>
            <a:bodyPr wrap="square" rtlCol="0" anchor="ctr">
              <a:prstTxWarp prst="textArchDown">
                <a:avLst>
                  <a:gd name="adj" fmla="val 320105"/>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Microsoft</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Azure</a:t>
              </a:r>
            </a:p>
          </p:txBody>
        </p:sp>
        <p:sp>
          <p:nvSpPr>
            <p:cNvPr id="39" name="TextBox 38"/>
            <p:cNvSpPr txBox="1"/>
            <p:nvPr/>
          </p:nvSpPr>
          <p:spPr>
            <a:xfrm rot="19302194">
              <a:off x="8986801" y="3874366"/>
              <a:ext cx="2600613" cy="2160237"/>
            </a:xfrm>
            <a:prstGeom prst="rect">
              <a:avLst/>
            </a:prstGeom>
            <a:noFill/>
          </p:spPr>
          <p:txBody>
            <a:bodyPr wrap="square" rtlCol="0" anchor="ctr">
              <a:prstTxWarp prst="textArchDown">
                <a:avLst>
                  <a:gd name="adj" fmla="val 320105"/>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Office</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365</a:t>
              </a:r>
            </a:p>
          </p:txBody>
        </p:sp>
        <p:cxnSp>
          <p:nvCxnSpPr>
            <p:cNvPr id="40" name="Straight Connector 39"/>
            <p:cNvCxnSpPr/>
            <p:nvPr/>
          </p:nvCxnSpPr>
          <p:spPr>
            <a:xfrm>
              <a:off x="9585981" y="3975448"/>
              <a:ext cx="0" cy="2760337"/>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100000">
              <a:off x="6808648" y="3003442"/>
              <a:ext cx="2342929" cy="1050780"/>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Dynamics 365</a:t>
              </a:r>
            </a:p>
            <a:p>
              <a:pPr algn="ctr">
                <a:lnSpc>
                  <a:spcPct val="80000"/>
                </a:lnSpc>
              </a:pPr>
              <a:r>
                <a:rPr lang="en-US">
                  <a:gradFill>
                    <a:gsLst>
                      <a:gs pos="2917">
                        <a:schemeClr val="bg1"/>
                      </a:gs>
                      <a:gs pos="30000">
                        <a:schemeClr val="bg1"/>
                      </a:gs>
                    </a:gsLst>
                    <a:lin ang="5400000" scaled="0"/>
                  </a:gradFill>
                  <a:latin typeface="Segoe UI" panose="020B0502040204020203" pitchFamily="34" charset="0"/>
                  <a:cs typeface="Segoe UI" panose="020B0502040204020203" pitchFamily="34" charset="0"/>
                </a:rPr>
                <a:t>Business Central</a:t>
              </a:r>
              <a:endParaRPr lang="en-US" sz="1600">
                <a:gradFill>
                  <a:gsLst>
                    <a:gs pos="2917">
                      <a:schemeClr val="bg1"/>
                    </a:gs>
                    <a:gs pos="30000">
                      <a:schemeClr val="bg1"/>
                    </a:gs>
                  </a:gsLst>
                  <a:lin ang="5400000" scaled="0"/>
                </a:gradFill>
                <a:latin typeface="Segoe UI" panose="020B0502040204020203" pitchFamily="34" charset="0"/>
                <a:cs typeface="Segoe UI" panose="020B0502040204020203" pitchFamily="34" charset="0"/>
              </a:endParaRPr>
            </a:p>
          </p:txBody>
        </p:sp>
        <p:sp>
          <p:nvSpPr>
            <p:cNvPr id="42" name="Freeform 41"/>
            <p:cNvSpPr/>
            <p:nvPr/>
          </p:nvSpPr>
          <p:spPr>
            <a:xfrm>
              <a:off x="8061104" y="2311356"/>
              <a:ext cx="3180772" cy="3180772"/>
            </a:xfrm>
            <a:custGeom>
              <a:avLst/>
              <a:gdLst>
                <a:gd name="connsiteX0" fmla="*/ 1590385 w 3180771"/>
                <a:gd name="connsiteY0" fmla="*/ 0 h 3180771"/>
                <a:gd name="connsiteX1" fmla="*/ 2967700 w 3180771"/>
                <a:gd name="connsiteY1" fmla="*/ 795193 h 3180771"/>
                <a:gd name="connsiteX2" fmla="*/ 2967700 w 3180771"/>
                <a:gd name="connsiteY2" fmla="*/ 2385579 h 3180771"/>
                <a:gd name="connsiteX3" fmla="*/ 1590386 w 3180771"/>
                <a:gd name="connsiteY3" fmla="*/ 1590386 h 3180771"/>
                <a:gd name="connsiteX4" fmla="*/ 1590385 w 3180771"/>
                <a:gd name="connsiteY4" fmla="*/ 0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1590385" y="0"/>
                  </a:moveTo>
                  <a:cubicBezTo>
                    <a:pt x="2158575" y="0"/>
                    <a:pt x="2683605" y="303126"/>
                    <a:pt x="2967700" y="795193"/>
                  </a:cubicBezTo>
                  <a:cubicBezTo>
                    <a:pt x="3251795" y="1287260"/>
                    <a:pt x="3251795" y="1893512"/>
                    <a:pt x="2967700" y="2385579"/>
                  </a:cubicBezTo>
                  <a:lnTo>
                    <a:pt x="1590386" y="1590386"/>
                  </a:lnTo>
                  <a:cubicBezTo>
                    <a:pt x="1590386" y="1060257"/>
                    <a:pt x="1590385" y="530129"/>
                    <a:pt x="1590385" y="0"/>
                  </a:cubicBez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29098" tIns="666691" rIns="373279" bIns="1517478"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Own and control the billing</a:t>
              </a:r>
            </a:p>
          </p:txBody>
        </p:sp>
        <p:sp>
          <p:nvSpPr>
            <p:cNvPr id="43" name="Freeform 42"/>
            <p:cNvSpPr/>
            <p:nvPr/>
          </p:nvSpPr>
          <p:spPr>
            <a:xfrm>
              <a:off x="7995594" y="2424956"/>
              <a:ext cx="3180772" cy="3180772"/>
            </a:xfrm>
            <a:custGeom>
              <a:avLst/>
              <a:gdLst>
                <a:gd name="connsiteX0" fmla="*/ 2967700 w 3180771"/>
                <a:gd name="connsiteY0" fmla="*/ 2385578 h 3180771"/>
                <a:gd name="connsiteX1" fmla="*/ 1590385 w 3180771"/>
                <a:gd name="connsiteY1" fmla="*/ 3180771 h 3180771"/>
                <a:gd name="connsiteX2" fmla="*/ 213070 w 3180771"/>
                <a:gd name="connsiteY2" fmla="*/ 2385578 h 3180771"/>
                <a:gd name="connsiteX3" fmla="*/ 1590386 w 3180771"/>
                <a:gd name="connsiteY3" fmla="*/ 1590386 h 3180771"/>
                <a:gd name="connsiteX4" fmla="*/ 2967700 w 3180771"/>
                <a:gd name="connsiteY4" fmla="*/ 2385578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2967700" y="2385578"/>
                  </a:moveTo>
                  <a:cubicBezTo>
                    <a:pt x="2683605" y="2877645"/>
                    <a:pt x="2158576" y="3180771"/>
                    <a:pt x="1590385" y="3180771"/>
                  </a:cubicBezTo>
                  <a:cubicBezTo>
                    <a:pt x="1022195" y="3180771"/>
                    <a:pt x="497165" y="2877645"/>
                    <a:pt x="213070" y="2385578"/>
                  </a:cubicBezTo>
                  <a:lnTo>
                    <a:pt x="1590386" y="1590386"/>
                  </a:lnTo>
                  <a:lnTo>
                    <a:pt x="2967700" y="2385578"/>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6680" tIns="1828800" rIns="710320" bIns="292199"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Provision, manage and support</a:t>
              </a:r>
            </a:p>
          </p:txBody>
        </p:sp>
        <p:sp>
          <p:nvSpPr>
            <p:cNvPr id="44" name="Freeform 43"/>
            <p:cNvSpPr/>
            <p:nvPr/>
          </p:nvSpPr>
          <p:spPr>
            <a:xfrm>
              <a:off x="7930085" y="2311356"/>
              <a:ext cx="3180772" cy="3180772"/>
            </a:xfrm>
            <a:custGeom>
              <a:avLst/>
              <a:gdLst>
                <a:gd name="connsiteX0" fmla="*/ 213071 w 3180771"/>
                <a:gd name="connsiteY0" fmla="*/ 2385578 h 3180771"/>
                <a:gd name="connsiteX1" fmla="*/ 213071 w 3180771"/>
                <a:gd name="connsiteY1" fmla="*/ 795192 h 3180771"/>
                <a:gd name="connsiteX2" fmla="*/ 1590386 w 3180771"/>
                <a:gd name="connsiteY2" fmla="*/ -1 h 3180771"/>
                <a:gd name="connsiteX3" fmla="*/ 1590386 w 3180771"/>
                <a:gd name="connsiteY3" fmla="*/ 1590386 h 3180771"/>
                <a:gd name="connsiteX4" fmla="*/ 213071 w 3180771"/>
                <a:gd name="connsiteY4" fmla="*/ 2385578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213071" y="2385578"/>
                  </a:moveTo>
                  <a:cubicBezTo>
                    <a:pt x="-71024" y="1893511"/>
                    <a:pt x="-71024" y="1287259"/>
                    <a:pt x="213071" y="795192"/>
                  </a:cubicBezTo>
                  <a:cubicBezTo>
                    <a:pt x="497166" y="303125"/>
                    <a:pt x="1022195" y="-1"/>
                    <a:pt x="1590386" y="-1"/>
                  </a:cubicBezTo>
                  <a:lnTo>
                    <a:pt x="1590386" y="1590386"/>
                  </a:lnTo>
                  <a:lnTo>
                    <a:pt x="213071" y="2385578"/>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3279" tIns="666691" rIns="1554480" bIns="1517478"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Sell integrated offers and services </a:t>
              </a:r>
            </a:p>
          </p:txBody>
        </p:sp>
        <p:sp>
          <p:nvSpPr>
            <p:cNvPr id="46" name="Circular Arrow 45"/>
            <p:cNvSpPr/>
            <p:nvPr/>
          </p:nvSpPr>
          <p:spPr>
            <a:xfrm>
              <a:off x="7864460" y="2114452"/>
              <a:ext cx="3574581" cy="3574581"/>
            </a:xfrm>
            <a:prstGeom prst="circularArrow">
              <a:avLst>
                <a:gd name="adj1" fmla="val 5085"/>
                <a:gd name="adj2" fmla="val 327528"/>
                <a:gd name="adj3" fmla="val 1472472"/>
                <a:gd name="adj4" fmla="val 16199432"/>
                <a:gd name="adj5" fmla="val 5932"/>
              </a:avLst>
            </a:prstGeom>
            <a:solidFill>
              <a:schemeClr val="tx2"/>
            </a:solidFill>
            <a:ln>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7" name="Circular Arrow 46"/>
            <p:cNvSpPr/>
            <p:nvPr/>
          </p:nvSpPr>
          <p:spPr>
            <a:xfrm>
              <a:off x="7798687" y="2227850"/>
              <a:ext cx="3574581" cy="3574581"/>
            </a:xfrm>
            <a:prstGeom prst="circularArrow">
              <a:avLst>
                <a:gd name="adj1" fmla="val 5085"/>
                <a:gd name="adj2" fmla="val 327528"/>
                <a:gd name="adj3" fmla="val 8671970"/>
                <a:gd name="adj4" fmla="val 1800502"/>
                <a:gd name="adj5" fmla="val 5932"/>
              </a:avLst>
            </a:pr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8" name="Circular Arrow 47"/>
            <p:cNvSpPr/>
            <p:nvPr/>
          </p:nvSpPr>
          <p:spPr>
            <a:xfrm>
              <a:off x="7732915" y="2114452"/>
              <a:ext cx="3574581" cy="3574581"/>
            </a:xfrm>
            <a:prstGeom prst="circularArrow">
              <a:avLst>
                <a:gd name="adj1" fmla="val 5085"/>
                <a:gd name="adj2" fmla="val 327528"/>
                <a:gd name="adj3" fmla="val 15873039"/>
                <a:gd name="adj4" fmla="val 9000000"/>
                <a:gd name="adj5" fmla="val 5932"/>
              </a:avLst>
            </a:pr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sp>
        <p:nvSpPr>
          <p:cNvPr id="52" name="Rectangle 51"/>
          <p:cNvSpPr/>
          <p:nvPr/>
        </p:nvSpPr>
        <p:spPr>
          <a:xfrm>
            <a:off x="511852" y="1937155"/>
            <a:ext cx="5781589" cy="3123932"/>
          </a:xfrm>
          <a:prstGeom prst="rect">
            <a:avLst/>
          </a:prstGeom>
        </p:spPr>
        <p:txBody>
          <a:bodyPr wrap="square" lIns="140478">
            <a:spAutoFit/>
          </a:bodyPr>
          <a:lstStyle/>
          <a:p>
            <a:pPr defTabSz="877980">
              <a:lnSpc>
                <a:spcPct val="90000"/>
              </a:lnSpc>
              <a:spcBef>
                <a:spcPts val="2113"/>
              </a:spcBef>
            </a:pPr>
            <a:r>
              <a:rPr lang="en-US" b="1">
                <a:gradFill>
                  <a:gsLst>
                    <a:gs pos="2917">
                      <a:srgbClr val="505050"/>
                    </a:gs>
                    <a:gs pos="30000">
                      <a:srgbClr val="505050"/>
                    </a:gs>
                  </a:gsLst>
                  <a:lin ang="5400000" scaled="0"/>
                </a:gradFill>
                <a:latin typeface="+mj-lt"/>
                <a:cs typeface="Segoe UI Semibold" panose="020B0702040204020203" pitchFamily="34" charset="0"/>
              </a:rPr>
              <a:t>Microsoft continues to expand the CSP program </a:t>
            </a:r>
            <a:r>
              <a:rPr lang="en-US">
                <a:gradFill>
                  <a:gsLst>
                    <a:gs pos="2917">
                      <a:srgbClr val="505050"/>
                    </a:gs>
                    <a:gs pos="30000">
                      <a:srgbClr val="505050"/>
                    </a:gs>
                  </a:gsLst>
                  <a:lin ang="5400000" scaled="0"/>
                </a:gradFill>
                <a:latin typeface="+mj-lt"/>
                <a:cs typeface="Segoe UI" panose="020B0502040204020203" pitchFamily="34" charset="0"/>
              </a:rPr>
              <a:t>to more partners with access </a:t>
            </a:r>
            <a:br>
              <a:rPr lang="en-US">
                <a:gradFill>
                  <a:gsLst>
                    <a:gs pos="2917">
                      <a:srgbClr val="505050"/>
                    </a:gs>
                    <a:gs pos="30000">
                      <a:srgbClr val="505050"/>
                    </a:gs>
                  </a:gsLst>
                  <a:lin ang="5400000" scaled="0"/>
                </a:gradFill>
                <a:latin typeface="+mj-lt"/>
                <a:cs typeface="Segoe UI" panose="020B0502040204020203" pitchFamily="34" charset="0"/>
              </a:rPr>
            </a:br>
            <a:r>
              <a:rPr lang="en-US">
                <a:gradFill>
                  <a:gsLst>
                    <a:gs pos="2917">
                      <a:srgbClr val="505050"/>
                    </a:gs>
                    <a:gs pos="30000">
                      <a:srgbClr val="505050"/>
                    </a:gs>
                  </a:gsLst>
                  <a:lin ang="5400000" scaled="0"/>
                </a:gradFill>
                <a:latin typeface="+mj-lt"/>
                <a:cs typeface="Segoe UI" panose="020B0502040204020203" pitchFamily="34" charset="0"/>
              </a:rPr>
              <a:t>to new cloud services, more markets </a:t>
            </a:r>
            <a:br>
              <a:rPr lang="en-US">
                <a:gradFill>
                  <a:gsLst>
                    <a:gs pos="2917">
                      <a:srgbClr val="505050"/>
                    </a:gs>
                    <a:gs pos="30000">
                      <a:srgbClr val="505050"/>
                    </a:gs>
                  </a:gsLst>
                  <a:lin ang="5400000" scaled="0"/>
                </a:gradFill>
                <a:latin typeface="+mj-lt"/>
                <a:cs typeface="Segoe UI" panose="020B0502040204020203" pitchFamily="34" charset="0"/>
              </a:rPr>
            </a:br>
            <a:r>
              <a:rPr lang="en-US">
                <a:gradFill>
                  <a:gsLst>
                    <a:gs pos="2917">
                      <a:srgbClr val="505050"/>
                    </a:gs>
                    <a:gs pos="30000">
                      <a:srgbClr val="505050"/>
                    </a:gs>
                  </a:gsLst>
                  <a:lin ang="5400000" scaled="0"/>
                </a:gradFill>
                <a:latin typeface="+mj-lt"/>
                <a:cs typeface="Segoe UI" panose="020B0502040204020203" pitchFamily="34" charset="0"/>
              </a:rPr>
              <a:t>and new capabilities</a:t>
            </a:r>
            <a:endParaRPr lang="en-US">
              <a:gradFill>
                <a:gsLst>
                  <a:gs pos="2917">
                    <a:srgbClr val="505050"/>
                  </a:gs>
                  <a:gs pos="30000">
                    <a:srgbClr val="505050"/>
                  </a:gs>
                </a:gsLst>
                <a:lin ang="5400000" scaled="0"/>
              </a:gradFill>
              <a:latin typeface="+mj-lt"/>
              <a:cs typeface="Segoe UI Light" panose="020B0502040204020203" pitchFamily="34" charset="0"/>
            </a:endParaRPr>
          </a:p>
          <a:p>
            <a:pPr defTabSz="877980">
              <a:lnSpc>
                <a:spcPct val="90000"/>
              </a:lnSpc>
              <a:spcBef>
                <a:spcPts val="2113"/>
              </a:spcBef>
            </a:pPr>
            <a:r>
              <a:rPr lang="en-US" b="1">
                <a:gradFill>
                  <a:gsLst>
                    <a:gs pos="2917">
                      <a:srgbClr val="505050"/>
                    </a:gs>
                    <a:gs pos="30000">
                      <a:srgbClr val="505050"/>
                    </a:gs>
                  </a:gsLst>
                  <a:lin ang="5400000" scaled="0"/>
                </a:gradFill>
                <a:latin typeface="+mj-lt"/>
                <a:cs typeface="Segoe UI Semibold" panose="020B0702040204020203" pitchFamily="34" charset="0"/>
              </a:rPr>
              <a:t>Partners own the end-to-end customer lifecycle </a:t>
            </a:r>
            <a:r>
              <a:rPr lang="en-US">
                <a:gradFill>
                  <a:gsLst>
                    <a:gs pos="2917">
                      <a:srgbClr val="505050"/>
                    </a:gs>
                    <a:gs pos="30000">
                      <a:srgbClr val="505050"/>
                    </a:gs>
                  </a:gsLst>
                  <a:lin ang="5400000" scaled="0"/>
                </a:gradFill>
                <a:latin typeface="+mj-lt"/>
                <a:cs typeface="Segoe UI" panose="020B0502040204020203" pitchFamily="34" charset="0"/>
              </a:rPr>
              <a:t>with direct provisioning, billing and support of Microsoft cloud services</a:t>
            </a:r>
            <a:endParaRPr lang="en-US">
              <a:gradFill>
                <a:gsLst>
                  <a:gs pos="2917">
                    <a:srgbClr val="505050"/>
                  </a:gs>
                  <a:gs pos="30000">
                    <a:srgbClr val="505050"/>
                  </a:gs>
                </a:gsLst>
                <a:lin ang="5400000" scaled="0"/>
              </a:gradFill>
              <a:latin typeface="+mj-lt"/>
              <a:cs typeface="Segoe UI Light" panose="020B0502040204020203" pitchFamily="34" charset="0"/>
            </a:endParaRPr>
          </a:p>
          <a:p>
            <a:pPr defTabSz="877980">
              <a:lnSpc>
                <a:spcPct val="90000"/>
              </a:lnSpc>
              <a:spcBef>
                <a:spcPts val="2113"/>
              </a:spcBef>
            </a:pPr>
            <a:r>
              <a:rPr lang="en-US">
                <a:gradFill>
                  <a:gsLst>
                    <a:gs pos="2917">
                      <a:srgbClr val="505050"/>
                    </a:gs>
                    <a:gs pos="30000">
                      <a:srgbClr val="505050"/>
                    </a:gs>
                  </a:gsLst>
                  <a:lin ang="5400000" scaled="0"/>
                </a:gradFill>
                <a:latin typeface="+mj-lt"/>
                <a:cs typeface="Segoe UI Semibold" panose="020B0702040204020203" pitchFamily="34" charset="0"/>
              </a:rPr>
              <a:t>Partners </a:t>
            </a:r>
            <a:r>
              <a:rPr lang="en-US" b="1">
                <a:gradFill>
                  <a:gsLst>
                    <a:gs pos="2917">
                      <a:srgbClr val="505050"/>
                    </a:gs>
                    <a:gs pos="30000">
                      <a:srgbClr val="505050"/>
                    </a:gs>
                  </a:gsLst>
                  <a:lin ang="5400000" scaled="0"/>
                </a:gradFill>
                <a:latin typeface="+mj-lt"/>
                <a:cs typeface="Segoe UI Semibold" panose="020B0702040204020203" pitchFamily="34" charset="0"/>
              </a:rPr>
              <a:t>combine their own services and IP with Microsoft solutions</a:t>
            </a:r>
            <a:r>
              <a:rPr lang="en-US" b="1">
                <a:gradFill>
                  <a:gsLst>
                    <a:gs pos="2917">
                      <a:srgbClr val="505050"/>
                    </a:gs>
                    <a:gs pos="30000">
                      <a:srgbClr val="505050"/>
                    </a:gs>
                  </a:gsLst>
                  <a:lin ang="5400000" scaled="0"/>
                </a:gradFill>
                <a:latin typeface="+mj-lt"/>
                <a:cs typeface="Segoe UI Light" panose="020B0502040204020203" pitchFamily="34" charset="0"/>
              </a:rPr>
              <a:t>, </a:t>
            </a:r>
            <a:r>
              <a:rPr lang="en-US">
                <a:gradFill>
                  <a:gsLst>
                    <a:gs pos="2917">
                      <a:srgbClr val="505050"/>
                    </a:gs>
                    <a:gs pos="30000">
                      <a:srgbClr val="505050"/>
                    </a:gs>
                  </a:gsLst>
                  <a:lin ang="5400000" scaled="0"/>
                </a:gradFill>
                <a:latin typeface="+mj-lt"/>
                <a:cs typeface="Segoe UI" panose="020B0502040204020203" pitchFamily="34" charset="0"/>
              </a:rPr>
              <a:t>set the total price and terms with their customers</a:t>
            </a:r>
          </a:p>
        </p:txBody>
      </p:sp>
      <p:sp>
        <p:nvSpPr>
          <p:cNvPr id="25" name="Rectangle 24">
            <a:extLst>
              <a:ext uri="{FF2B5EF4-FFF2-40B4-BE49-F238E27FC236}">
                <a16:creationId xmlns:a16="http://schemas.microsoft.com/office/drawing/2014/main" id="{64F86DFF-4A30-4C0C-B402-5BC19C4D4972}"/>
              </a:ext>
            </a:extLst>
          </p:cNvPr>
          <p:cNvSpPr/>
          <p:nvPr/>
        </p:nvSpPr>
        <p:spPr bwMode="auto">
          <a:xfrm>
            <a:off x="9423400" y="0"/>
            <a:ext cx="3013075" cy="4111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ea typeface="Segoe UI" pitchFamily="34" charset="0"/>
                <a:cs typeface="Segoe UI" pitchFamily="34" charset="0"/>
                <a:hlinkClick r:id="rId3" action="ppaction://hlinksldjump"/>
              </a:rPr>
              <a:t>Back to prescriptive guidance</a:t>
            </a:r>
            <a:endParaRPr lang="en-US" sz="1600">
              <a:solidFill>
                <a:schemeClr val="tx1"/>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0DAC06DF-65F7-4B9A-9A91-8F5A39D936E3}"/>
              </a:ext>
            </a:extLst>
          </p:cNvPr>
          <p:cNvSpPr txBox="1"/>
          <p:nvPr/>
        </p:nvSpPr>
        <p:spPr>
          <a:xfrm>
            <a:off x="586740" y="5852160"/>
            <a:ext cx="471986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Learn more about </a:t>
            </a:r>
            <a:r>
              <a:rPr lang="en-US">
                <a:gradFill>
                  <a:gsLst>
                    <a:gs pos="2917">
                      <a:schemeClr val="tx1"/>
                    </a:gs>
                    <a:gs pos="30000">
                      <a:schemeClr val="tx1"/>
                    </a:gs>
                  </a:gsLst>
                  <a:lin ang="5400000" scaled="0"/>
                </a:gradFill>
                <a:hlinkClick r:id="rId4"/>
              </a:rPr>
              <a:t>CSP program</a:t>
            </a:r>
            <a:endParaRPr lang="en-US">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824026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9351" y="1704292"/>
            <a:ext cx="6451755" cy="23659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txBox="1">
            <a:spLocks/>
          </p:cNvSpPr>
          <p:nvPr/>
        </p:nvSpPr>
        <p:spPr>
          <a:xfrm>
            <a:off x="379349" y="1709040"/>
            <a:ext cx="6613122"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a:solidFill>
                  <a:schemeClr val="bg1"/>
                </a:solidFill>
              </a:rPr>
              <a:t>Secure the base</a:t>
            </a:r>
          </a:p>
          <a:p>
            <a:r>
              <a:rPr lang="en-US" sz="3600">
                <a:solidFill>
                  <a:schemeClr val="bg1"/>
                </a:solidFill>
              </a:rPr>
              <a:t>Partner Guidance Playbook</a:t>
            </a:r>
          </a:p>
        </p:txBody>
      </p:sp>
      <p:sp>
        <p:nvSpPr>
          <p:cNvPr id="8" name="Text Placeholder 3"/>
          <p:cNvSpPr>
            <a:spLocks noGrp="1"/>
          </p:cNvSpPr>
          <p:nvPr>
            <p:ph type="body" sz="quarter" idx="12"/>
          </p:nvPr>
        </p:nvSpPr>
        <p:spPr>
          <a:prstGeom prst="rect">
            <a:avLst/>
          </a:prstGeom>
        </p:spPr>
        <p:txBody>
          <a:bodyPr>
            <a:normAutofit fontScale="92500" lnSpcReduction="10000"/>
          </a:bodyPr>
          <a:lstStyle/>
          <a:p>
            <a:pPr marL="0" indent="0">
              <a:buNone/>
            </a:pPr>
            <a:endParaRPr lang="en-US" sz="3600">
              <a:solidFill>
                <a:srgbClr val="FFFFFF"/>
              </a:solidFill>
            </a:endParaRPr>
          </a:p>
          <a:p>
            <a:pPr marL="0" indent="0">
              <a:buNone/>
            </a:pPr>
            <a:r>
              <a:rPr lang="en-US" sz="3600">
                <a:solidFill>
                  <a:srgbClr val="FFFFFF"/>
                </a:solidFill>
              </a:rPr>
              <a:t>Speaker Name</a:t>
            </a:r>
          </a:p>
        </p:txBody>
      </p:sp>
    </p:spTree>
    <p:extLst>
      <p:ext uri="{BB962C8B-B14F-4D97-AF65-F5344CB8AC3E}">
        <p14:creationId xmlns:p14="http://schemas.microsoft.com/office/powerpoint/2010/main" val="1289727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CF554DE-3A36-46A7-A2E3-F1B0C4929F02}"/>
              </a:ext>
            </a:extLst>
          </p:cNvPr>
          <p:cNvSpPr txBox="1"/>
          <p:nvPr/>
        </p:nvSpPr>
        <p:spPr>
          <a:xfrm>
            <a:off x="489733" y="1317777"/>
            <a:ext cx="5424549" cy="911019"/>
          </a:xfrm>
          <a:prstGeom prst="rect">
            <a:avLst/>
          </a:prstGeom>
          <a:noFill/>
        </p:spPr>
        <p:txBody>
          <a:bodyPr wrap="square" lIns="182880" tIns="146304" rIns="182880" bIns="146304" rtlCol="0">
            <a:spAutoFit/>
          </a:bodyPr>
          <a:lstStyle/>
          <a:p>
            <a:r>
              <a:rPr lang="en-US" sz="2000">
                <a:solidFill>
                  <a:schemeClr val="tx2"/>
                </a:solidFill>
                <a:latin typeface="+mj-lt"/>
              </a:rPr>
              <a:t>Your existing customer base is </a:t>
            </a:r>
            <a:r>
              <a:rPr lang="en-US" sz="2000" b="1">
                <a:solidFill>
                  <a:schemeClr val="tx2"/>
                </a:solidFill>
              </a:rPr>
              <a:t>at risk </a:t>
            </a:r>
            <a:r>
              <a:rPr lang="en-US" sz="2000">
                <a:solidFill>
                  <a:schemeClr val="tx2"/>
                </a:solidFill>
                <a:latin typeface="+mj-lt"/>
              </a:rPr>
              <a:t>due to shifting market dynamics</a:t>
            </a:r>
          </a:p>
        </p:txBody>
      </p:sp>
      <p:sp>
        <p:nvSpPr>
          <p:cNvPr id="10" name="Rectangle 9">
            <a:extLst>
              <a:ext uri="{FF2B5EF4-FFF2-40B4-BE49-F238E27FC236}">
                <a16:creationId xmlns:a16="http://schemas.microsoft.com/office/drawing/2014/main" id="{6303F03E-F758-4EFB-99E5-9F55922E7465}"/>
              </a:ext>
            </a:extLst>
          </p:cNvPr>
          <p:cNvSpPr/>
          <p:nvPr/>
        </p:nvSpPr>
        <p:spPr bwMode="auto">
          <a:xfrm>
            <a:off x="613408" y="2176499"/>
            <a:ext cx="5070518" cy="34421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spcAft>
                <a:spcPts val="300"/>
              </a:spcAft>
              <a:buFont typeface="Arial" panose="020B0604020202020204" pitchFamily="34" charset="0"/>
              <a:buChar char="•"/>
            </a:pPr>
            <a:r>
              <a:rPr lang="en-US" sz="1600">
                <a:solidFill>
                  <a:schemeClr val="tx1"/>
                </a:solidFill>
              </a:rPr>
              <a:t>Competitors and new cloud entrants are actively targeting your existing customers</a:t>
            </a:r>
          </a:p>
          <a:p>
            <a:pPr marL="342900" indent="-342900">
              <a:spcAft>
                <a:spcPts val="300"/>
              </a:spcAft>
              <a:buFont typeface="Arial" panose="020B0604020202020204" pitchFamily="34" charset="0"/>
              <a:buChar char="•"/>
            </a:pPr>
            <a:r>
              <a:rPr lang="en-US" sz="1600">
                <a:solidFill>
                  <a:schemeClr val="tx1"/>
                </a:solidFill>
              </a:rPr>
              <a:t>Your customers are confused about the recent product roadmap changes and if they will be forced to migrate to the cloud</a:t>
            </a:r>
          </a:p>
          <a:p>
            <a:pPr marL="342900" indent="-342900">
              <a:spcAft>
                <a:spcPts val="300"/>
              </a:spcAft>
              <a:buFont typeface="Arial" panose="020B0604020202020204" pitchFamily="34" charset="0"/>
              <a:buChar char="•"/>
            </a:pPr>
            <a:r>
              <a:rPr lang="en-US" sz="1600">
                <a:solidFill>
                  <a:schemeClr val="tx1"/>
                </a:solidFill>
              </a:rPr>
              <a:t>Executives in your customers’ organizations are looking to minimize cost by moving to</a:t>
            </a:r>
            <a:r>
              <a:rPr lang="en-US" sz="1600" kern="0">
                <a:solidFill>
                  <a:schemeClr val="tx1"/>
                </a:solidFill>
              </a:rPr>
              <a:t> consumption models</a:t>
            </a:r>
          </a:p>
          <a:p>
            <a:pPr marL="342900" indent="-342900">
              <a:spcAft>
                <a:spcPts val="300"/>
              </a:spcAft>
              <a:buFont typeface="Arial" panose="020B0604020202020204" pitchFamily="34" charset="0"/>
              <a:buChar char="•"/>
            </a:pPr>
            <a:r>
              <a:rPr lang="en-US" sz="1600" kern="0">
                <a:solidFill>
                  <a:schemeClr val="tx1"/>
                </a:solidFill>
              </a:rPr>
              <a:t>Your customers’ customers are looking for modern solutions that require your customers to go through digital transformation in their business operations</a:t>
            </a:r>
            <a:endParaRPr lang="en-US" sz="1600">
              <a:solidFill>
                <a:schemeClr val="tx1"/>
              </a:solidFill>
            </a:endParaRPr>
          </a:p>
        </p:txBody>
      </p:sp>
      <p:pic>
        <p:nvPicPr>
          <p:cNvPr id="37" name="Picture 36">
            <a:extLst>
              <a:ext uri="{FF2B5EF4-FFF2-40B4-BE49-F238E27FC236}">
                <a16:creationId xmlns:a16="http://schemas.microsoft.com/office/drawing/2014/main" id="{EF016FB7-6EDD-4AF5-9C3C-5A6DE727A9D8}"/>
              </a:ext>
            </a:extLst>
          </p:cNvPr>
          <p:cNvPicPr>
            <a:picLocks noChangeAspect="1"/>
          </p:cNvPicPr>
          <p:nvPr/>
        </p:nvPicPr>
        <p:blipFill>
          <a:blip r:embed="rId3"/>
          <a:stretch>
            <a:fillRect/>
          </a:stretch>
        </p:blipFill>
        <p:spPr>
          <a:xfrm>
            <a:off x="7140689" y="4571109"/>
            <a:ext cx="1071028" cy="529707"/>
          </a:xfrm>
          <a:prstGeom prst="rect">
            <a:avLst/>
          </a:prstGeom>
        </p:spPr>
      </p:pic>
      <p:grpSp>
        <p:nvGrpSpPr>
          <p:cNvPr id="61" name="Group 60">
            <a:extLst>
              <a:ext uri="{FF2B5EF4-FFF2-40B4-BE49-F238E27FC236}">
                <a16:creationId xmlns:a16="http://schemas.microsoft.com/office/drawing/2014/main" id="{661124AC-43AA-4ABF-A313-E87B8AEC5F9C}"/>
              </a:ext>
            </a:extLst>
          </p:cNvPr>
          <p:cNvGrpSpPr/>
          <p:nvPr/>
        </p:nvGrpSpPr>
        <p:grpSpPr>
          <a:xfrm>
            <a:off x="675579" y="2176498"/>
            <a:ext cx="4170741" cy="0"/>
            <a:chOff x="702017" y="1624376"/>
            <a:chExt cx="4170741" cy="0"/>
          </a:xfrm>
        </p:grpSpPr>
        <p:cxnSp>
          <p:nvCxnSpPr>
            <p:cNvPr id="62" name="Straight Connector 61">
              <a:extLst>
                <a:ext uri="{FF2B5EF4-FFF2-40B4-BE49-F238E27FC236}">
                  <a16:creationId xmlns:a16="http://schemas.microsoft.com/office/drawing/2014/main" id="{637300FA-30E0-4FF9-A989-B13BC7C74BFE}"/>
                </a:ext>
              </a:extLst>
            </p:cNvPr>
            <p:cNvCxnSpPr>
              <a:cxnSpLocks/>
            </p:cNvCxnSpPr>
            <p:nvPr/>
          </p:nvCxnSpPr>
          <p:spPr>
            <a:xfrm>
              <a:off x="702017" y="1624376"/>
              <a:ext cx="4170741" cy="0"/>
            </a:xfrm>
            <a:prstGeom prst="line">
              <a:avLst/>
            </a:prstGeom>
            <a:noFill/>
            <a:ln w="9525" cap="flat" cmpd="sng" algn="ctr">
              <a:solidFill>
                <a:schemeClr val="tx1"/>
              </a:solidFill>
              <a:prstDash val="solid"/>
              <a:headEnd type="none"/>
              <a:tailEnd type="none"/>
            </a:ln>
            <a:effectLst/>
          </p:spPr>
        </p:cxnSp>
        <p:cxnSp>
          <p:nvCxnSpPr>
            <p:cNvPr id="63" name="Straight Connector 62">
              <a:extLst>
                <a:ext uri="{FF2B5EF4-FFF2-40B4-BE49-F238E27FC236}">
                  <a16:creationId xmlns:a16="http://schemas.microsoft.com/office/drawing/2014/main" id="{EB44942B-B275-49E4-BD55-7577CE83717B}"/>
                </a:ext>
              </a:extLst>
            </p:cNvPr>
            <p:cNvCxnSpPr>
              <a:cxnSpLocks/>
            </p:cNvCxnSpPr>
            <p:nvPr/>
          </p:nvCxnSpPr>
          <p:spPr>
            <a:xfrm>
              <a:off x="702017" y="1624376"/>
              <a:ext cx="457200" cy="0"/>
            </a:xfrm>
            <a:prstGeom prst="line">
              <a:avLst/>
            </a:prstGeom>
            <a:noFill/>
            <a:ln w="57150" cap="rnd" cmpd="sng" algn="ctr">
              <a:solidFill>
                <a:schemeClr val="accent1"/>
              </a:solidFill>
              <a:prstDash val="solid"/>
              <a:headEnd type="none"/>
              <a:tailEnd type="none"/>
            </a:ln>
            <a:effectLst/>
          </p:spPr>
        </p:cxnSp>
      </p:grpSp>
      <p:sp>
        <p:nvSpPr>
          <p:cNvPr id="68" name="TextBox 67">
            <a:extLst>
              <a:ext uri="{FF2B5EF4-FFF2-40B4-BE49-F238E27FC236}">
                <a16:creationId xmlns:a16="http://schemas.microsoft.com/office/drawing/2014/main" id="{1EFA947E-4921-4402-9E75-24562EF1D046}"/>
              </a:ext>
            </a:extLst>
          </p:cNvPr>
          <p:cNvSpPr txBox="1"/>
          <p:nvPr/>
        </p:nvSpPr>
        <p:spPr>
          <a:xfrm>
            <a:off x="299596" y="263221"/>
            <a:ext cx="12578204" cy="794064"/>
          </a:xfrm>
          <a:prstGeom prst="rect">
            <a:avLst/>
          </a:prstGeom>
          <a:noFill/>
        </p:spPr>
        <p:txBody>
          <a:bodyPr wrap="square" lIns="182880" tIns="146304" rIns="182880" bIns="146304" rtlCol="0">
            <a:spAutoFit/>
          </a:bodyPr>
          <a:lstStyle/>
          <a:p>
            <a:pPr>
              <a:lnSpc>
                <a:spcPct val="90000"/>
              </a:lnSpc>
              <a:spcAft>
                <a:spcPts val="600"/>
              </a:spcAft>
            </a:pPr>
            <a:r>
              <a:rPr lang="en-US" sz="3600" spc="-51">
                <a:ln w="3175">
                  <a:noFill/>
                </a:ln>
                <a:latin typeface="+mj-lt"/>
                <a:cs typeface="Segoe UI" pitchFamily="34" charset="0"/>
              </a:rPr>
              <a:t>Secure your existing customer base to mitigate risk</a:t>
            </a:r>
          </a:p>
        </p:txBody>
      </p:sp>
      <p:grpSp>
        <p:nvGrpSpPr>
          <p:cNvPr id="67" name="Group 66">
            <a:extLst>
              <a:ext uri="{FF2B5EF4-FFF2-40B4-BE49-F238E27FC236}">
                <a16:creationId xmlns:a16="http://schemas.microsoft.com/office/drawing/2014/main" id="{C8F2C860-25E7-4E11-80F0-1AEF60FD4023}"/>
              </a:ext>
            </a:extLst>
          </p:cNvPr>
          <p:cNvGrpSpPr/>
          <p:nvPr/>
        </p:nvGrpSpPr>
        <p:grpSpPr>
          <a:xfrm>
            <a:off x="7980113" y="2666363"/>
            <a:ext cx="2126822" cy="1794859"/>
            <a:chOff x="-106456" y="1052609"/>
            <a:chExt cx="2433424" cy="1991069"/>
          </a:xfrm>
        </p:grpSpPr>
        <p:pic>
          <p:nvPicPr>
            <p:cNvPr id="69" name="Picture 68">
              <a:extLst>
                <a:ext uri="{FF2B5EF4-FFF2-40B4-BE49-F238E27FC236}">
                  <a16:creationId xmlns:a16="http://schemas.microsoft.com/office/drawing/2014/main" id="{C79DF809-D929-4B48-8ABB-79F6C8320F3C}"/>
                </a:ext>
              </a:extLst>
            </p:cNvPr>
            <p:cNvPicPr>
              <a:picLocks noChangeAspect="1"/>
            </p:cNvPicPr>
            <p:nvPr/>
          </p:nvPicPr>
          <p:blipFill rotWithShape="1">
            <a:blip r:embed="rId4"/>
            <a:srcRect t="18178"/>
            <a:stretch/>
          </p:blipFill>
          <p:spPr>
            <a:xfrm>
              <a:off x="-106456" y="1052609"/>
              <a:ext cx="2433424" cy="1991069"/>
            </a:xfrm>
            <a:prstGeom prst="rect">
              <a:avLst/>
            </a:prstGeom>
          </p:spPr>
        </p:pic>
        <p:pic>
          <p:nvPicPr>
            <p:cNvPr id="70" name="Picture 69">
              <a:extLst>
                <a:ext uri="{FF2B5EF4-FFF2-40B4-BE49-F238E27FC236}">
                  <a16:creationId xmlns:a16="http://schemas.microsoft.com/office/drawing/2014/main" id="{5792C6C3-4503-468D-BFA0-C5DF2C0ACD49}"/>
                </a:ext>
              </a:extLst>
            </p:cNvPr>
            <p:cNvPicPr>
              <a:picLocks noChangeAspect="1"/>
            </p:cNvPicPr>
            <p:nvPr/>
          </p:nvPicPr>
          <p:blipFill>
            <a:blip r:embed="rId5"/>
            <a:stretch>
              <a:fillRect/>
            </a:stretch>
          </p:blipFill>
          <p:spPr>
            <a:xfrm>
              <a:off x="809556" y="1393668"/>
              <a:ext cx="584659" cy="1591570"/>
            </a:xfrm>
            <a:prstGeom prst="rect">
              <a:avLst/>
            </a:prstGeom>
          </p:spPr>
        </p:pic>
      </p:grpSp>
      <p:sp>
        <p:nvSpPr>
          <p:cNvPr id="71" name="Rounded Rectangular Callout 42">
            <a:extLst>
              <a:ext uri="{FF2B5EF4-FFF2-40B4-BE49-F238E27FC236}">
                <a16:creationId xmlns:a16="http://schemas.microsoft.com/office/drawing/2014/main" id="{14E52C11-641E-42E1-A639-1D2B4049A9FC}"/>
              </a:ext>
            </a:extLst>
          </p:cNvPr>
          <p:cNvSpPr/>
          <p:nvPr/>
        </p:nvSpPr>
        <p:spPr bwMode="auto">
          <a:xfrm>
            <a:off x="6703091" y="4541263"/>
            <a:ext cx="1621276" cy="1248508"/>
          </a:xfrm>
          <a:prstGeom prst="wedgeRoundRectCallout">
            <a:avLst>
              <a:gd name="adj1" fmla="val 78594"/>
              <a:gd name="adj2" fmla="val -60811"/>
              <a:gd name="adj3" fmla="val 16667"/>
            </a:avLst>
          </a:prstGeom>
          <a:solidFill>
            <a:schemeClr val="bg1">
              <a:lumMod val="85000"/>
            </a:schemeClr>
          </a:solidFill>
          <a:ln w="9525" cap="flat" cmpd="sng" algn="ctr">
            <a:noFill/>
            <a:prstDash val="solid"/>
            <a:headEnd type="none" w="med" len="med"/>
            <a:tailEnd type="none" w="med" len="med"/>
          </a:ln>
          <a:effectLst/>
        </p:spPr>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916" fontAlgn="base">
              <a:spcBef>
                <a:spcPct val="0"/>
              </a:spcBef>
              <a:spcAft>
                <a:spcPct val="0"/>
              </a:spcAft>
              <a:defRPr/>
            </a:pPr>
            <a:r>
              <a:rPr lang="en-US" sz="1122" kern="0">
                <a:cs typeface="Segoe UI" pitchFamily="34" charset="0"/>
              </a:rPr>
              <a:t>“I heard that Business Central wasn’t really ready for market yet…”</a:t>
            </a:r>
          </a:p>
        </p:txBody>
      </p:sp>
      <p:sp>
        <p:nvSpPr>
          <p:cNvPr id="72" name="Rounded Rectangular Callout 67">
            <a:extLst>
              <a:ext uri="{FF2B5EF4-FFF2-40B4-BE49-F238E27FC236}">
                <a16:creationId xmlns:a16="http://schemas.microsoft.com/office/drawing/2014/main" id="{DF50416D-EA16-4CD3-9DA5-BDE3A0D14361}"/>
              </a:ext>
            </a:extLst>
          </p:cNvPr>
          <p:cNvSpPr/>
          <p:nvPr/>
        </p:nvSpPr>
        <p:spPr bwMode="auto">
          <a:xfrm>
            <a:off x="9806384" y="4780213"/>
            <a:ext cx="1608408" cy="1094807"/>
          </a:xfrm>
          <a:prstGeom prst="wedgeRoundRectCallout">
            <a:avLst>
              <a:gd name="adj1" fmla="val -71248"/>
              <a:gd name="adj2" fmla="val -82028"/>
              <a:gd name="adj3" fmla="val 16667"/>
            </a:avLst>
          </a:prstGeom>
          <a:solidFill>
            <a:schemeClr val="bg1">
              <a:lumMod val="85000"/>
            </a:schemeClr>
          </a:solidFill>
          <a:ln w="9525" cap="flat" cmpd="sng" algn="ctr">
            <a:noFill/>
            <a:prstDash val="solid"/>
            <a:headEnd type="none" w="med" len="med"/>
            <a:tailEnd type="none" w="med" len="med"/>
          </a:ln>
          <a:effectLst/>
        </p:spPr>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916" fontAlgn="base">
              <a:spcBef>
                <a:spcPct val="0"/>
              </a:spcBef>
              <a:spcAft>
                <a:spcPct val="0"/>
              </a:spcAft>
              <a:defRPr/>
            </a:pPr>
            <a:r>
              <a:rPr lang="en-US" sz="1122" kern="0">
                <a:cs typeface="Segoe UI" pitchFamily="34" charset="0"/>
              </a:rPr>
              <a:t>“How is Business Central different from F&amp;O?”</a:t>
            </a:r>
          </a:p>
        </p:txBody>
      </p:sp>
      <p:sp>
        <p:nvSpPr>
          <p:cNvPr id="73" name="Rounded Rectangular Callout 49">
            <a:extLst>
              <a:ext uri="{FF2B5EF4-FFF2-40B4-BE49-F238E27FC236}">
                <a16:creationId xmlns:a16="http://schemas.microsoft.com/office/drawing/2014/main" id="{BED4C0FE-0E1E-4809-98D8-C8675EDCF8AA}"/>
              </a:ext>
            </a:extLst>
          </p:cNvPr>
          <p:cNvSpPr/>
          <p:nvPr/>
        </p:nvSpPr>
        <p:spPr bwMode="auto">
          <a:xfrm>
            <a:off x="7162920" y="1596157"/>
            <a:ext cx="1462509" cy="919830"/>
          </a:xfrm>
          <a:prstGeom prst="wedgeRoundRectCallout">
            <a:avLst>
              <a:gd name="adj1" fmla="val 53729"/>
              <a:gd name="adj2" fmla="val 70145"/>
              <a:gd name="adj3" fmla="val 16667"/>
            </a:avLst>
          </a:prstGeom>
          <a:solidFill>
            <a:schemeClr val="bg1">
              <a:lumMod val="85000"/>
            </a:schemeClr>
          </a:solidFill>
          <a:ln w="9525" cap="flat" cmpd="sng" algn="ctr">
            <a:noFill/>
            <a:prstDash val="solid"/>
            <a:headEnd type="none" w="med" len="med"/>
            <a:tailEnd type="none" w="med" len="med"/>
          </a:ln>
          <a:effectLst/>
        </p:spPr>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916" fontAlgn="base">
              <a:spcBef>
                <a:spcPct val="0"/>
              </a:spcBef>
              <a:spcAft>
                <a:spcPct val="0"/>
              </a:spcAft>
              <a:defRPr/>
            </a:pPr>
            <a:r>
              <a:rPr lang="en-US" sz="1122" kern="0">
                <a:cs typeface="Segoe UI" pitchFamily="34" charset="0"/>
              </a:rPr>
              <a:t>“Is Great Plains dead?”</a:t>
            </a:r>
          </a:p>
        </p:txBody>
      </p:sp>
      <p:sp>
        <p:nvSpPr>
          <p:cNvPr id="74" name="Rounded Rectangular Callout 60">
            <a:extLst>
              <a:ext uri="{FF2B5EF4-FFF2-40B4-BE49-F238E27FC236}">
                <a16:creationId xmlns:a16="http://schemas.microsoft.com/office/drawing/2014/main" id="{B2065ECE-CAB3-4DA4-AC4D-0FF5F6921535}"/>
              </a:ext>
            </a:extLst>
          </p:cNvPr>
          <p:cNvSpPr/>
          <p:nvPr/>
        </p:nvSpPr>
        <p:spPr bwMode="auto">
          <a:xfrm>
            <a:off x="9446554" y="1413697"/>
            <a:ext cx="2180346" cy="1191274"/>
          </a:xfrm>
          <a:prstGeom prst="wedgeRoundRectCallout">
            <a:avLst>
              <a:gd name="adj1" fmla="val -67525"/>
              <a:gd name="adj2" fmla="val 54737"/>
              <a:gd name="adj3" fmla="val 16667"/>
            </a:avLst>
          </a:prstGeom>
          <a:solidFill>
            <a:schemeClr val="bg1">
              <a:lumMod val="85000"/>
            </a:schemeClr>
          </a:solidFill>
          <a:ln w="9525" cap="flat" cmpd="sng" algn="ctr">
            <a:noFill/>
            <a:prstDash val="solid"/>
            <a:headEnd type="none" w="med" len="med"/>
            <a:tailEnd type="none" w="med" len="med"/>
          </a:ln>
          <a:effectLst/>
        </p:spPr>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916" fontAlgn="base">
              <a:spcBef>
                <a:spcPct val="0"/>
              </a:spcBef>
              <a:spcAft>
                <a:spcPct val="0"/>
              </a:spcAft>
              <a:defRPr/>
            </a:pPr>
            <a:r>
              <a:rPr lang="en-US" sz="1122" kern="0">
                <a:cs typeface="Segoe UI" pitchFamily="34" charset="0"/>
              </a:rPr>
              <a:t>“Is Microsoft going to force us to migrate to cloud?”</a:t>
            </a:r>
          </a:p>
        </p:txBody>
      </p:sp>
      <p:sp>
        <p:nvSpPr>
          <p:cNvPr id="3" name="TextBox 2">
            <a:extLst>
              <a:ext uri="{FF2B5EF4-FFF2-40B4-BE49-F238E27FC236}">
                <a16:creationId xmlns:a16="http://schemas.microsoft.com/office/drawing/2014/main" id="{F6B65EAF-F692-41B0-9E17-95593F3CA272}"/>
              </a:ext>
            </a:extLst>
          </p:cNvPr>
          <p:cNvSpPr txBox="1"/>
          <p:nvPr/>
        </p:nvSpPr>
        <p:spPr>
          <a:xfrm>
            <a:off x="7107013" y="2515987"/>
            <a:ext cx="1360701" cy="815608"/>
          </a:xfrm>
          <a:prstGeom prst="rect">
            <a:avLst/>
          </a:prstGeom>
          <a:noFill/>
        </p:spPr>
        <p:txBody>
          <a:bodyPr wrap="square" lIns="182880" tIns="146304" rIns="182880" bIns="146304" rtlCol="0">
            <a:spAutoFit/>
          </a:bodyPr>
          <a:lstStyle/>
          <a:p>
            <a:pPr>
              <a:lnSpc>
                <a:spcPct val="90000"/>
              </a:lnSpc>
              <a:spcAft>
                <a:spcPts val="600"/>
              </a:spcAft>
            </a:pPr>
            <a:r>
              <a:rPr lang="en-US" sz="1600" b="1">
                <a:gradFill>
                  <a:gsLst>
                    <a:gs pos="2917">
                      <a:schemeClr val="tx1"/>
                    </a:gs>
                    <a:gs pos="30000">
                      <a:schemeClr val="tx1"/>
                    </a:gs>
                  </a:gsLst>
                  <a:lin ang="5400000" scaled="0"/>
                </a:gradFill>
              </a:rPr>
              <a:t>Oracle </a:t>
            </a:r>
          </a:p>
          <a:p>
            <a:pPr>
              <a:lnSpc>
                <a:spcPct val="90000"/>
              </a:lnSpc>
              <a:spcAft>
                <a:spcPts val="600"/>
              </a:spcAft>
            </a:pPr>
            <a:r>
              <a:rPr lang="en-US" sz="1600" b="1">
                <a:gradFill>
                  <a:gsLst>
                    <a:gs pos="2917">
                      <a:schemeClr val="tx1"/>
                    </a:gs>
                    <a:gs pos="30000">
                      <a:schemeClr val="tx1"/>
                    </a:gs>
                  </a:gsLst>
                  <a:lin ang="5400000" scaled="0"/>
                </a:gradFill>
              </a:rPr>
              <a:t>NetSuite</a:t>
            </a:r>
          </a:p>
        </p:txBody>
      </p:sp>
      <p:sp>
        <p:nvSpPr>
          <p:cNvPr id="25" name="TextBox 24">
            <a:extLst>
              <a:ext uri="{FF2B5EF4-FFF2-40B4-BE49-F238E27FC236}">
                <a16:creationId xmlns:a16="http://schemas.microsoft.com/office/drawing/2014/main" id="{D86DC79D-9637-45CD-80AF-AF096DE44551}"/>
              </a:ext>
            </a:extLst>
          </p:cNvPr>
          <p:cNvSpPr txBox="1"/>
          <p:nvPr/>
        </p:nvSpPr>
        <p:spPr>
          <a:xfrm>
            <a:off x="6376852" y="3224879"/>
            <a:ext cx="1462509" cy="517065"/>
          </a:xfrm>
          <a:prstGeom prst="rect">
            <a:avLst/>
          </a:prstGeom>
          <a:noFill/>
        </p:spPr>
        <p:txBody>
          <a:bodyPr wrap="square" lIns="182880" tIns="146304" rIns="182880" bIns="146304" rtlCol="0">
            <a:spAutoFit/>
          </a:bodyPr>
          <a:lstStyle/>
          <a:p>
            <a:pPr>
              <a:lnSpc>
                <a:spcPct val="90000"/>
              </a:lnSpc>
              <a:spcAft>
                <a:spcPts val="600"/>
              </a:spcAft>
            </a:pPr>
            <a:r>
              <a:rPr lang="en-US" sz="1600" b="1">
                <a:gradFill>
                  <a:gsLst>
                    <a:gs pos="2917">
                      <a:schemeClr val="tx1"/>
                    </a:gs>
                    <a:gs pos="30000">
                      <a:schemeClr val="tx1"/>
                    </a:gs>
                  </a:gsLst>
                  <a:lin ang="5400000" scaled="0"/>
                </a:gradFill>
              </a:rPr>
              <a:t>Salesforce</a:t>
            </a:r>
          </a:p>
        </p:txBody>
      </p:sp>
      <p:sp>
        <p:nvSpPr>
          <p:cNvPr id="26" name="TextBox 25">
            <a:extLst>
              <a:ext uri="{FF2B5EF4-FFF2-40B4-BE49-F238E27FC236}">
                <a16:creationId xmlns:a16="http://schemas.microsoft.com/office/drawing/2014/main" id="{7986CA95-B852-47E6-B197-DA71CC8EA9CC}"/>
              </a:ext>
            </a:extLst>
          </p:cNvPr>
          <p:cNvSpPr txBox="1"/>
          <p:nvPr/>
        </p:nvSpPr>
        <p:spPr>
          <a:xfrm>
            <a:off x="6880138" y="3551289"/>
            <a:ext cx="1185159" cy="517065"/>
          </a:xfrm>
          <a:prstGeom prst="rect">
            <a:avLst/>
          </a:prstGeom>
          <a:noFill/>
        </p:spPr>
        <p:txBody>
          <a:bodyPr wrap="square" lIns="182880" tIns="146304" rIns="182880" bIns="146304" rtlCol="0">
            <a:spAutoFit/>
          </a:bodyPr>
          <a:lstStyle/>
          <a:p>
            <a:pPr>
              <a:lnSpc>
                <a:spcPct val="90000"/>
              </a:lnSpc>
              <a:spcAft>
                <a:spcPts val="600"/>
              </a:spcAft>
            </a:pPr>
            <a:r>
              <a:rPr lang="en-US" sz="1600" b="1" err="1">
                <a:gradFill>
                  <a:gsLst>
                    <a:gs pos="2917">
                      <a:schemeClr val="tx1"/>
                    </a:gs>
                    <a:gs pos="30000">
                      <a:schemeClr val="tx1"/>
                    </a:gs>
                  </a:gsLst>
                  <a:lin ang="5400000" scaled="0"/>
                </a:gradFill>
              </a:rPr>
              <a:t>Epicore</a:t>
            </a:r>
            <a:endParaRPr lang="en-US" sz="1600" b="1">
              <a:gradFill>
                <a:gsLst>
                  <a:gs pos="2917">
                    <a:schemeClr val="tx1"/>
                  </a:gs>
                  <a:gs pos="30000">
                    <a:schemeClr val="tx1"/>
                  </a:gs>
                </a:gsLst>
                <a:lin ang="5400000" scaled="0"/>
              </a:gradFill>
            </a:endParaRPr>
          </a:p>
        </p:txBody>
      </p:sp>
      <p:sp>
        <p:nvSpPr>
          <p:cNvPr id="27" name="TextBox 26">
            <a:extLst>
              <a:ext uri="{FF2B5EF4-FFF2-40B4-BE49-F238E27FC236}">
                <a16:creationId xmlns:a16="http://schemas.microsoft.com/office/drawing/2014/main" id="{E1412A59-DAC6-46D4-B9C3-501E9C5413A6}"/>
              </a:ext>
            </a:extLst>
          </p:cNvPr>
          <p:cNvSpPr txBox="1"/>
          <p:nvPr/>
        </p:nvSpPr>
        <p:spPr>
          <a:xfrm>
            <a:off x="9759747" y="2694824"/>
            <a:ext cx="1062602" cy="489365"/>
          </a:xfrm>
          <a:prstGeom prst="rect">
            <a:avLst/>
          </a:prstGeom>
          <a:noFill/>
        </p:spPr>
        <p:txBody>
          <a:bodyPr wrap="square" lIns="182880" tIns="146304" rIns="182880" bIns="146304" rtlCol="0">
            <a:spAutoFit/>
          </a:bodyPr>
          <a:lstStyle/>
          <a:p>
            <a:pPr>
              <a:lnSpc>
                <a:spcPct val="90000"/>
              </a:lnSpc>
              <a:spcAft>
                <a:spcPts val="600"/>
              </a:spcAft>
            </a:pPr>
            <a:r>
              <a:rPr lang="en-US" sz="1400" b="1">
                <a:gradFill>
                  <a:gsLst>
                    <a:gs pos="2917">
                      <a:schemeClr val="tx1"/>
                    </a:gs>
                    <a:gs pos="30000">
                      <a:schemeClr val="tx1"/>
                    </a:gs>
                  </a:gsLst>
                  <a:lin ang="5400000" scaled="0"/>
                </a:gradFill>
              </a:rPr>
              <a:t>Infor</a:t>
            </a:r>
          </a:p>
        </p:txBody>
      </p:sp>
      <p:sp>
        <p:nvSpPr>
          <p:cNvPr id="29" name="TextBox 28">
            <a:extLst>
              <a:ext uri="{FF2B5EF4-FFF2-40B4-BE49-F238E27FC236}">
                <a16:creationId xmlns:a16="http://schemas.microsoft.com/office/drawing/2014/main" id="{3CDFD9D3-DFFD-4E88-9C04-BEB07A22DFFD}"/>
              </a:ext>
            </a:extLst>
          </p:cNvPr>
          <p:cNvSpPr txBox="1"/>
          <p:nvPr/>
        </p:nvSpPr>
        <p:spPr>
          <a:xfrm>
            <a:off x="9831417" y="3173899"/>
            <a:ext cx="1502484" cy="489365"/>
          </a:xfrm>
          <a:prstGeom prst="rect">
            <a:avLst/>
          </a:prstGeom>
          <a:noFill/>
        </p:spPr>
        <p:txBody>
          <a:bodyPr wrap="square" lIns="182880" tIns="146304" rIns="182880" bIns="146304" rtlCol="0">
            <a:spAutoFit/>
          </a:bodyPr>
          <a:lstStyle/>
          <a:p>
            <a:pPr>
              <a:lnSpc>
                <a:spcPct val="90000"/>
              </a:lnSpc>
              <a:spcAft>
                <a:spcPts val="600"/>
              </a:spcAft>
            </a:pPr>
            <a:r>
              <a:rPr lang="en-US" sz="1400" b="1">
                <a:gradFill>
                  <a:gsLst>
                    <a:gs pos="2917">
                      <a:schemeClr val="tx1"/>
                    </a:gs>
                    <a:gs pos="30000">
                      <a:schemeClr val="tx1"/>
                    </a:gs>
                  </a:gsLst>
                  <a:lin ang="5400000" scaled="0"/>
                </a:gradFill>
              </a:rPr>
              <a:t>Sage Intacct</a:t>
            </a:r>
          </a:p>
        </p:txBody>
      </p:sp>
      <p:sp>
        <p:nvSpPr>
          <p:cNvPr id="30" name="TextBox 29">
            <a:extLst>
              <a:ext uri="{FF2B5EF4-FFF2-40B4-BE49-F238E27FC236}">
                <a16:creationId xmlns:a16="http://schemas.microsoft.com/office/drawing/2014/main" id="{05A3E0E1-DC04-4F04-B0B9-C22131D25F83}"/>
              </a:ext>
            </a:extLst>
          </p:cNvPr>
          <p:cNvSpPr txBox="1"/>
          <p:nvPr/>
        </p:nvSpPr>
        <p:spPr>
          <a:xfrm>
            <a:off x="9557981" y="3667472"/>
            <a:ext cx="1813322" cy="760208"/>
          </a:xfrm>
          <a:prstGeom prst="rect">
            <a:avLst/>
          </a:prstGeom>
          <a:noFill/>
        </p:spPr>
        <p:txBody>
          <a:bodyPr wrap="square" lIns="182880" tIns="146304" rIns="182880" bIns="146304" rtlCol="0">
            <a:spAutoFit/>
          </a:bodyPr>
          <a:lstStyle/>
          <a:p>
            <a:pPr>
              <a:lnSpc>
                <a:spcPct val="90000"/>
              </a:lnSpc>
              <a:spcAft>
                <a:spcPts val="600"/>
              </a:spcAft>
            </a:pPr>
            <a:r>
              <a:rPr lang="en-US" sz="1400" b="1">
                <a:gradFill>
                  <a:gsLst>
                    <a:gs pos="2917">
                      <a:schemeClr val="tx1"/>
                    </a:gs>
                    <a:gs pos="30000">
                      <a:schemeClr val="tx1"/>
                    </a:gs>
                  </a:gsLst>
                  <a:lin ang="5400000" scaled="0"/>
                </a:gradFill>
              </a:rPr>
              <a:t>Intuit </a:t>
            </a:r>
          </a:p>
          <a:p>
            <a:pPr>
              <a:lnSpc>
                <a:spcPct val="90000"/>
              </a:lnSpc>
              <a:spcAft>
                <a:spcPts val="600"/>
              </a:spcAft>
            </a:pPr>
            <a:r>
              <a:rPr lang="en-US" sz="1400" b="1" err="1">
                <a:gradFill>
                  <a:gsLst>
                    <a:gs pos="2917">
                      <a:schemeClr val="tx1"/>
                    </a:gs>
                    <a:gs pos="30000">
                      <a:schemeClr val="tx1"/>
                    </a:gs>
                  </a:gsLst>
                  <a:lin ang="5400000" scaled="0"/>
                </a:gradFill>
              </a:rPr>
              <a:t>Quickbooks</a:t>
            </a:r>
            <a:endParaRPr lang="en-US" sz="1400" b="1">
              <a:gradFill>
                <a:gsLst>
                  <a:gs pos="2917">
                    <a:schemeClr val="tx1"/>
                  </a:gs>
                  <a:gs pos="30000">
                    <a:schemeClr val="tx1"/>
                  </a:gs>
                </a:gsLst>
                <a:lin ang="5400000" scaled="0"/>
              </a:gradFill>
            </a:endParaRPr>
          </a:p>
        </p:txBody>
      </p:sp>
      <p:sp>
        <p:nvSpPr>
          <p:cNvPr id="31" name="TextBox 30">
            <a:extLst>
              <a:ext uri="{FF2B5EF4-FFF2-40B4-BE49-F238E27FC236}">
                <a16:creationId xmlns:a16="http://schemas.microsoft.com/office/drawing/2014/main" id="{D1E29926-B6FF-4C0E-9A61-7AF746CDB6BC}"/>
              </a:ext>
            </a:extLst>
          </p:cNvPr>
          <p:cNvSpPr txBox="1"/>
          <p:nvPr/>
        </p:nvSpPr>
        <p:spPr>
          <a:xfrm>
            <a:off x="7383134" y="3851390"/>
            <a:ext cx="1510852" cy="760208"/>
          </a:xfrm>
          <a:prstGeom prst="rect">
            <a:avLst/>
          </a:prstGeom>
          <a:noFill/>
        </p:spPr>
        <p:txBody>
          <a:bodyPr wrap="square" lIns="182880" tIns="146304" rIns="182880" bIns="146304" rtlCol="0">
            <a:spAutoFit/>
          </a:bodyPr>
          <a:lstStyle/>
          <a:p>
            <a:pPr>
              <a:lnSpc>
                <a:spcPct val="90000"/>
              </a:lnSpc>
              <a:spcAft>
                <a:spcPts val="600"/>
              </a:spcAft>
            </a:pPr>
            <a:r>
              <a:rPr lang="en-US" sz="1400" b="1">
                <a:gradFill>
                  <a:gsLst>
                    <a:gs pos="2917">
                      <a:schemeClr val="tx1"/>
                    </a:gs>
                    <a:gs pos="30000">
                      <a:schemeClr val="tx1"/>
                    </a:gs>
                  </a:gsLst>
                  <a:lin ang="5400000" scaled="0"/>
                </a:gradFill>
              </a:rPr>
              <a:t>Amazon</a:t>
            </a:r>
          </a:p>
          <a:p>
            <a:pPr>
              <a:lnSpc>
                <a:spcPct val="90000"/>
              </a:lnSpc>
              <a:spcAft>
                <a:spcPts val="600"/>
              </a:spcAft>
            </a:pPr>
            <a:r>
              <a:rPr lang="en-US" sz="1400" b="1">
                <a:gradFill>
                  <a:gsLst>
                    <a:gs pos="2917">
                      <a:schemeClr val="tx1"/>
                    </a:gs>
                    <a:gs pos="30000">
                      <a:schemeClr val="tx1"/>
                    </a:gs>
                  </a:gsLst>
                  <a:lin ang="5400000" scaled="0"/>
                </a:gradFill>
              </a:rPr>
              <a:t>Webservices</a:t>
            </a:r>
          </a:p>
        </p:txBody>
      </p:sp>
    </p:spTree>
    <p:extLst>
      <p:ext uri="{BB962C8B-B14F-4D97-AF65-F5344CB8AC3E}">
        <p14:creationId xmlns:p14="http://schemas.microsoft.com/office/powerpoint/2010/main" val="421476230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76F44AF-25D1-46B6-B19E-67DBCFE43DE6}"/>
              </a:ext>
            </a:extLst>
          </p:cNvPr>
          <p:cNvSpPr txBox="1"/>
          <p:nvPr/>
        </p:nvSpPr>
        <p:spPr>
          <a:xfrm>
            <a:off x="427251" y="1092230"/>
            <a:ext cx="4728356" cy="849463"/>
          </a:xfrm>
          <a:prstGeom prst="rect">
            <a:avLst/>
          </a:prstGeom>
          <a:noFill/>
        </p:spPr>
        <p:txBody>
          <a:bodyPr wrap="square" lIns="182880" tIns="146304" rIns="182880" bIns="146304" rtlCol="0">
            <a:spAutoFit/>
          </a:bodyPr>
          <a:lstStyle/>
          <a:p>
            <a:pPr>
              <a:lnSpc>
                <a:spcPct val="90000"/>
              </a:lnSpc>
              <a:spcAft>
                <a:spcPts val="600"/>
              </a:spcAft>
            </a:pPr>
            <a:r>
              <a:rPr lang="en-GB" sz="2000">
                <a:solidFill>
                  <a:schemeClr val="tx2"/>
                </a:solidFill>
                <a:latin typeface="+mj-lt"/>
              </a:rPr>
              <a:t>Capitalize on potential growth </a:t>
            </a:r>
            <a:r>
              <a:rPr lang="en-GB" sz="2000" b="1">
                <a:solidFill>
                  <a:schemeClr val="tx2"/>
                </a:solidFill>
              </a:rPr>
              <a:t>opportunity </a:t>
            </a:r>
            <a:r>
              <a:rPr lang="en-GB" sz="2000">
                <a:solidFill>
                  <a:schemeClr val="tx2"/>
                </a:solidFill>
                <a:latin typeface="+mj-lt"/>
              </a:rPr>
              <a:t>by:</a:t>
            </a:r>
          </a:p>
        </p:txBody>
      </p:sp>
      <p:sp>
        <p:nvSpPr>
          <p:cNvPr id="5" name="TextBox 4">
            <a:extLst>
              <a:ext uri="{FF2B5EF4-FFF2-40B4-BE49-F238E27FC236}">
                <a16:creationId xmlns:a16="http://schemas.microsoft.com/office/drawing/2014/main" id="{ADF4D9C8-B4EE-4875-A265-7E8BBF9BFE03}"/>
              </a:ext>
            </a:extLst>
          </p:cNvPr>
          <p:cNvSpPr txBox="1"/>
          <p:nvPr/>
        </p:nvSpPr>
        <p:spPr>
          <a:xfrm>
            <a:off x="299596" y="298166"/>
            <a:ext cx="12578204" cy="794064"/>
          </a:xfrm>
          <a:prstGeom prst="rect">
            <a:avLst/>
          </a:prstGeom>
          <a:noFill/>
        </p:spPr>
        <p:txBody>
          <a:bodyPr wrap="square" lIns="182880" tIns="146304" rIns="182880" bIns="146304" rtlCol="0">
            <a:spAutoFit/>
          </a:bodyPr>
          <a:lstStyle/>
          <a:p>
            <a:pPr>
              <a:lnSpc>
                <a:spcPct val="90000"/>
              </a:lnSpc>
              <a:spcAft>
                <a:spcPts val="600"/>
              </a:spcAft>
            </a:pPr>
            <a:r>
              <a:rPr lang="en-US" sz="3600" spc="-51">
                <a:ln w="3175">
                  <a:noFill/>
                </a:ln>
                <a:latin typeface="+mj-lt"/>
                <a:cs typeface="Segoe UI" pitchFamily="34" charset="0"/>
              </a:rPr>
              <a:t>Secure your existing customer base to grow opportunities</a:t>
            </a:r>
          </a:p>
        </p:txBody>
      </p:sp>
      <p:sp>
        <p:nvSpPr>
          <p:cNvPr id="23" name="Rectangle 22">
            <a:extLst>
              <a:ext uri="{FF2B5EF4-FFF2-40B4-BE49-F238E27FC236}">
                <a16:creationId xmlns:a16="http://schemas.microsoft.com/office/drawing/2014/main" id="{946D6AC1-9C87-4572-8666-C0F604F2D1CE}"/>
              </a:ext>
            </a:extLst>
          </p:cNvPr>
          <p:cNvSpPr/>
          <p:nvPr/>
        </p:nvSpPr>
        <p:spPr bwMode="auto">
          <a:xfrm>
            <a:off x="504045" y="1888270"/>
            <a:ext cx="4728355" cy="33288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384">
              <a:spcAft>
                <a:spcPts val="300"/>
              </a:spcAft>
              <a:buSzPct val="90000"/>
              <a:buFont typeface="Arial" panose="020B0604020202020204" pitchFamily="34" charset="0"/>
              <a:buChar char="•"/>
              <a:defRPr/>
            </a:pPr>
            <a:r>
              <a:rPr lang="en-GB" sz="1600">
                <a:solidFill>
                  <a:schemeClr val="tx1"/>
                </a:solidFill>
              </a:rPr>
              <a:t>Switching to subscription business models that are profitable and sticky over customer’s life time</a:t>
            </a:r>
          </a:p>
          <a:p>
            <a:pPr marL="342900" indent="-342900" defTabSz="932384">
              <a:spcAft>
                <a:spcPts val="300"/>
              </a:spcAft>
              <a:buSzPct val="90000"/>
              <a:buFont typeface="Arial" panose="020B0604020202020204" pitchFamily="34" charset="0"/>
              <a:buChar char="•"/>
              <a:defRPr/>
            </a:pPr>
            <a:r>
              <a:rPr lang="en-GB" sz="1600">
                <a:solidFill>
                  <a:schemeClr val="tx1"/>
                </a:solidFill>
              </a:rPr>
              <a:t>Improving your bottom line by offering high-margin services and attaching your IP </a:t>
            </a:r>
          </a:p>
          <a:p>
            <a:pPr marL="342900" indent="-342900" defTabSz="932384">
              <a:spcAft>
                <a:spcPts val="300"/>
              </a:spcAft>
              <a:buSzPct val="90000"/>
              <a:buFont typeface="Arial" panose="020B0604020202020204" pitchFamily="34" charset="0"/>
              <a:buChar char="•"/>
              <a:defRPr/>
            </a:pPr>
            <a:r>
              <a:rPr lang="en-GB" sz="1600">
                <a:solidFill>
                  <a:schemeClr val="tx1"/>
                </a:solidFill>
              </a:rPr>
              <a:t>Finding new customers through AppSource</a:t>
            </a:r>
          </a:p>
          <a:p>
            <a:pPr marL="342900" indent="-342900" defTabSz="932384">
              <a:spcAft>
                <a:spcPts val="300"/>
              </a:spcAft>
              <a:buSzPct val="90000"/>
              <a:buFont typeface="Arial" panose="020B0604020202020204" pitchFamily="34" charset="0"/>
              <a:buChar char="•"/>
              <a:defRPr/>
            </a:pPr>
            <a:r>
              <a:rPr lang="en-GB" altLang="en-US" sz="1600">
                <a:solidFill>
                  <a:schemeClr val="tx1"/>
                </a:solidFill>
                <a:latin typeface="Segoe UI" panose="020B0502040204020203" pitchFamily="34" charset="0"/>
                <a:cs typeface="Segoe UI" panose="020B0502040204020203" pitchFamily="34" charset="0"/>
              </a:rPr>
              <a:t>Selling more to each customer </a:t>
            </a:r>
            <a:r>
              <a:rPr lang="en-US" altLang="en-US" sz="1600">
                <a:solidFill>
                  <a:prstClr val="black"/>
                </a:solidFill>
                <a:latin typeface="Segoe UI" panose="020B0502040204020203" pitchFamily="34" charset="0"/>
                <a:cs typeface="Segoe UI" panose="020B0502040204020203" pitchFamily="34" charset="0"/>
              </a:rPr>
              <a:t>with</a:t>
            </a:r>
            <a:r>
              <a:rPr lang="en-US" altLang="en-US" sz="1600">
                <a:solidFill>
                  <a:prstClr val="black"/>
                </a:solidFill>
                <a:latin typeface="Segoe UI" panose="020B0502040204020203" pitchFamily="34" charset="0"/>
                <a:ea typeface="Calibri" panose="020F0502020204030204" pitchFamily="34" charset="0"/>
                <a:cs typeface="Segoe UI" panose="020B0502040204020203" pitchFamily="34" charset="0"/>
              </a:rPr>
              <a:t> a </a:t>
            </a:r>
            <a:r>
              <a:rPr lang="en-US" altLang="en-US" sz="1600">
                <a:solidFill>
                  <a:prstClr val="black"/>
                </a:solidFill>
                <a:latin typeface="Segoe UI" panose="020B0502040204020203" pitchFamily="34" charset="0"/>
                <a:cs typeface="Segoe UI" panose="020B0502040204020203" pitchFamily="34" charset="0"/>
              </a:rPr>
              <a:t>clear</a:t>
            </a:r>
            <a:r>
              <a:rPr lang="en-US" altLang="en-US" sz="1600">
                <a:solidFill>
                  <a:prstClr val="black"/>
                </a:solidFill>
                <a:latin typeface="Segoe UI" panose="020B0502040204020203" pitchFamily="34" charset="0"/>
                <a:ea typeface="Calibri" panose="020F0502020204030204" pitchFamily="34" charset="0"/>
                <a:cs typeface="Segoe UI" panose="020B0502040204020203" pitchFamily="34" charset="0"/>
              </a:rPr>
              <a:t> upsell path for additional cloud services</a:t>
            </a:r>
          </a:p>
          <a:p>
            <a:pPr marL="342900" indent="-342900" defTabSz="932384">
              <a:spcAft>
                <a:spcPts val="300"/>
              </a:spcAft>
              <a:buSzPct val="90000"/>
              <a:buFont typeface="Arial" panose="020B0604020202020204" pitchFamily="34" charset="0"/>
              <a:buChar char="•"/>
              <a:defRPr/>
            </a:pPr>
            <a:r>
              <a:rPr lang="en-US" altLang="en-US" sz="1600">
                <a:solidFill>
                  <a:prstClr val="black"/>
                </a:solidFill>
                <a:latin typeface="Segoe UI" panose="020B0502040204020203" pitchFamily="34" charset="0"/>
                <a:ea typeface="Calibri" panose="020F0502020204030204" pitchFamily="34" charset="0"/>
                <a:cs typeface="Segoe UI" panose="020B0502040204020203" pitchFamily="34" charset="0"/>
              </a:rPr>
              <a:t>Driving customer retention by establishing yourself as a trustworthy cloud advisor </a:t>
            </a:r>
          </a:p>
          <a:p>
            <a:pPr marL="342900" indent="-342900" defTabSz="932384">
              <a:spcAft>
                <a:spcPts val="300"/>
              </a:spcAft>
              <a:buSzPct val="90000"/>
              <a:buFont typeface="Arial" panose="020B0604020202020204" pitchFamily="34" charset="0"/>
              <a:buChar char="•"/>
              <a:defRPr/>
            </a:pPr>
            <a:endParaRPr lang="en-US" altLang="en-US" sz="1600">
              <a:latin typeface="Segoe UI" panose="020B0502040204020203" pitchFamily="34" charset="0"/>
              <a:ea typeface="Calibri" panose="020F0502020204030204" pitchFamily="34" charset="0"/>
              <a:cs typeface="Segoe UI" panose="020B0502040204020203" pitchFamily="34" charset="0"/>
            </a:endParaRPr>
          </a:p>
          <a:p>
            <a:pPr marL="342900" indent="-342900" defTabSz="932384">
              <a:spcAft>
                <a:spcPts val="300"/>
              </a:spcAft>
              <a:buSzPct val="90000"/>
              <a:buFont typeface="Arial" panose="020B0604020202020204" pitchFamily="34" charset="0"/>
              <a:buChar char="•"/>
              <a:defRPr/>
            </a:pPr>
            <a:endParaRPr lang="en-GB" sz="1600">
              <a:solidFill>
                <a:schemeClr val="tx1"/>
              </a:solidFill>
            </a:endParaRPr>
          </a:p>
        </p:txBody>
      </p:sp>
      <p:grpSp>
        <p:nvGrpSpPr>
          <p:cNvPr id="29" name="Group 28">
            <a:extLst>
              <a:ext uri="{FF2B5EF4-FFF2-40B4-BE49-F238E27FC236}">
                <a16:creationId xmlns:a16="http://schemas.microsoft.com/office/drawing/2014/main" id="{D8CEA260-2200-48DC-A8D9-7D2C213970E2}"/>
              </a:ext>
            </a:extLst>
          </p:cNvPr>
          <p:cNvGrpSpPr/>
          <p:nvPr/>
        </p:nvGrpSpPr>
        <p:grpSpPr>
          <a:xfrm>
            <a:off x="706059" y="1902178"/>
            <a:ext cx="4170741" cy="0"/>
            <a:chOff x="702017" y="1624376"/>
            <a:chExt cx="4170741" cy="0"/>
          </a:xfrm>
        </p:grpSpPr>
        <p:cxnSp>
          <p:nvCxnSpPr>
            <p:cNvPr id="30" name="Straight Connector 29">
              <a:extLst>
                <a:ext uri="{FF2B5EF4-FFF2-40B4-BE49-F238E27FC236}">
                  <a16:creationId xmlns:a16="http://schemas.microsoft.com/office/drawing/2014/main" id="{1409172F-9DB6-4630-82F5-55FD6CA83164}"/>
                </a:ext>
              </a:extLst>
            </p:cNvPr>
            <p:cNvCxnSpPr>
              <a:cxnSpLocks/>
            </p:cNvCxnSpPr>
            <p:nvPr/>
          </p:nvCxnSpPr>
          <p:spPr>
            <a:xfrm>
              <a:off x="702017" y="1624376"/>
              <a:ext cx="4170741" cy="0"/>
            </a:xfrm>
            <a:prstGeom prst="line">
              <a:avLst/>
            </a:prstGeom>
            <a:noFill/>
            <a:ln w="9525" cap="flat" cmpd="sng" algn="ctr">
              <a:solidFill>
                <a:schemeClr val="tx1"/>
              </a:solidFill>
              <a:prstDash val="solid"/>
              <a:headEnd type="none"/>
              <a:tailEnd type="none"/>
            </a:ln>
            <a:effectLst/>
          </p:spPr>
        </p:cxnSp>
        <p:cxnSp>
          <p:nvCxnSpPr>
            <p:cNvPr id="31" name="Straight Connector 30">
              <a:extLst>
                <a:ext uri="{FF2B5EF4-FFF2-40B4-BE49-F238E27FC236}">
                  <a16:creationId xmlns:a16="http://schemas.microsoft.com/office/drawing/2014/main" id="{BE7C9C22-55A1-4BE5-B6E0-1912A9A374DF}"/>
                </a:ext>
              </a:extLst>
            </p:cNvPr>
            <p:cNvCxnSpPr>
              <a:cxnSpLocks/>
            </p:cNvCxnSpPr>
            <p:nvPr/>
          </p:nvCxnSpPr>
          <p:spPr>
            <a:xfrm>
              <a:off x="702017" y="1624376"/>
              <a:ext cx="457200" cy="0"/>
            </a:xfrm>
            <a:prstGeom prst="line">
              <a:avLst/>
            </a:prstGeom>
            <a:noFill/>
            <a:ln w="57150" cap="rnd" cmpd="sng" algn="ctr">
              <a:solidFill>
                <a:schemeClr val="accent1"/>
              </a:solidFill>
              <a:prstDash val="solid"/>
              <a:headEnd type="none"/>
              <a:tailEnd type="none"/>
            </a:ln>
            <a:effectLst/>
          </p:spPr>
        </p:cxnSp>
      </p:grpSp>
      <p:pic>
        <p:nvPicPr>
          <p:cNvPr id="2" name="Picture 1">
            <a:extLst>
              <a:ext uri="{FF2B5EF4-FFF2-40B4-BE49-F238E27FC236}">
                <a16:creationId xmlns:a16="http://schemas.microsoft.com/office/drawing/2014/main" id="{A87D16F4-5561-4B99-A205-846E2710A3CA}"/>
              </a:ext>
            </a:extLst>
          </p:cNvPr>
          <p:cNvPicPr>
            <a:picLocks noChangeAspect="1"/>
          </p:cNvPicPr>
          <p:nvPr/>
        </p:nvPicPr>
        <p:blipFill>
          <a:blip r:embed="rId3"/>
          <a:stretch>
            <a:fillRect/>
          </a:stretch>
        </p:blipFill>
        <p:spPr>
          <a:xfrm>
            <a:off x="6300722" y="1710964"/>
            <a:ext cx="5728188" cy="1987917"/>
          </a:xfrm>
          <a:prstGeom prst="rect">
            <a:avLst/>
          </a:prstGeom>
          <a:ln>
            <a:noFill/>
          </a:ln>
        </p:spPr>
      </p:pic>
      <p:sp>
        <p:nvSpPr>
          <p:cNvPr id="10" name="TextBox 9">
            <a:extLst>
              <a:ext uri="{FF2B5EF4-FFF2-40B4-BE49-F238E27FC236}">
                <a16:creationId xmlns:a16="http://schemas.microsoft.com/office/drawing/2014/main" id="{ACF86C84-C70A-49E2-B29C-1C3E99628EBA}"/>
              </a:ext>
            </a:extLst>
          </p:cNvPr>
          <p:cNvSpPr txBox="1"/>
          <p:nvPr/>
        </p:nvSpPr>
        <p:spPr>
          <a:xfrm>
            <a:off x="299596" y="5407625"/>
            <a:ext cx="5842572"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For more information please use the </a:t>
            </a:r>
            <a:r>
              <a:rPr lang="en-US" sz="1400" dirty="0">
                <a:solidFill>
                  <a:srgbClr val="505050"/>
                </a:solidFill>
                <a:hlinkClick r:id="rId4"/>
              </a:rPr>
              <a:t>Partner TCO Calculator</a:t>
            </a:r>
            <a:endParaRPr lang="en-US" sz="1400" dirty="0">
              <a:gradFill>
                <a:gsLst>
                  <a:gs pos="2917">
                    <a:schemeClr val="tx1"/>
                  </a:gs>
                  <a:gs pos="30000">
                    <a:schemeClr val="tx1"/>
                  </a:gs>
                </a:gsLst>
                <a:lin ang="5400000" scaled="0"/>
              </a:gradFill>
              <a:highlight>
                <a:srgbClr val="FFFF00"/>
              </a:highlight>
            </a:endParaRPr>
          </a:p>
        </p:txBody>
      </p:sp>
      <p:sp>
        <p:nvSpPr>
          <p:cNvPr id="11" name="Rectangle 10">
            <a:extLst>
              <a:ext uri="{FF2B5EF4-FFF2-40B4-BE49-F238E27FC236}">
                <a16:creationId xmlns:a16="http://schemas.microsoft.com/office/drawing/2014/main" id="{D88B8810-7D0D-409F-A55C-DE9AFCB846C1}"/>
              </a:ext>
            </a:extLst>
          </p:cNvPr>
          <p:cNvSpPr/>
          <p:nvPr/>
        </p:nvSpPr>
        <p:spPr bwMode="auto">
          <a:xfrm>
            <a:off x="6096000" y="1316906"/>
            <a:ext cx="6141720" cy="2551633"/>
          </a:xfrm>
          <a:prstGeom prst="rect">
            <a:avLst/>
          </a:prstGeom>
          <a:no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EB30389D-906C-4CD3-834E-FE4C7235F4F4}"/>
              </a:ext>
            </a:extLst>
          </p:cNvPr>
          <p:cNvSpPr/>
          <p:nvPr/>
        </p:nvSpPr>
        <p:spPr>
          <a:xfrm>
            <a:off x="7687520" y="1106252"/>
            <a:ext cx="2954591" cy="400110"/>
          </a:xfrm>
          <a:prstGeom prst="rect">
            <a:avLst/>
          </a:prstGeom>
          <a:solidFill>
            <a:schemeClr val="bg1"/>
          </a:solidFill>
        </p:spPr>
        <p:txBody>
          <a:bodyPr wrap="none">
            <a:spAutoFit/>
          </a:bodyPr>
          <a:lstStyle/>
          <a:p>
            <a:r>
              <a:rPr lang="en-GB" sz="2000">
                <a:solidFill>
                  <a:schemeClr val="tx2"/>
                </a:solidFill>
                <a:latin typeface="+mj-lt"/>
              </a:rPr>
              <a:t>Change in Profit Model</a:t>
            </a:r>
            <a:endParaRPr lang="en-US" sz="2000">
              <a:solidFill>
                <a:schemeClr val="tx2"/>
              </a:solidFill>
              <a:latin typeface="+mj-lt"/>
            </a:endParaRPr>
          </a:p>
        </p:txBody>
      </p:sp>
      <p:sp>
        <p:nvSpPr>
          <p:cNvPr id="60" name="Rectangle 59">
            <a:extLst>
              <a:ext uri="{FF2B5EF4-FFF2-40B4-BE49-F238E27FC236}">
                <a16:creationId xmlns:a16="http://schemas.microsoft.com/office/drawing/2014/main" id="{67F9B3CE-5F39-409E-AADF-A27D53F6F7D7}"/>
              </a:ext>
            </a:extLst>
          </p:cNvPr>
          <p:cNvSpPr/>
          <p:nvPr/>
        </p:nvSpPr>
        <p:spPr bwMode="auto">
          <a:xfrm>
            <a:off x="6172359" y="4170584"/>
            <a:ext cx="6141720" cy="2551633"/>
          </a:xfrm>
          <a:prstGeom prst="rect">
            <a:avLst/>
          </a:prstGeom>
          <a:no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a:extLst>
              <a:ext uri="{FF2B5EF4-FFF2-40B4-BE49-F238E27FC236}">
                <a16:creationId xmlns:a16="http://schemas.microsoft.com/office/drawing/2014/main" id="{588D8CF0-DBEB-4D3D-AE4E-B1D2620E3D16}"/>
              </a:ext>
            </a:extLst>
          </p:cNvPr>
          <p:cNvSpPr/>
          <p:nvPr/>
        </p:nvSpPr>
        <p:spPr>
          <a:xfrm>
            <a:off x="7876385" y="3943563"/>
            <a:ext cx="2576859" cy="400110"/>
          </a:xfrm>
          <a:prstGeom prst="rect">
            <a:avLst/>
          </a:prstGeom>
          <a:solidFill>
            <a:schemeClr val="bg1"/>
          </a:solidFill>
        </p:spPr>
        <p:txBody>
          <a:bodyPr wrap="none">
            <a:spAutoFit/>
          </a:bodyPr>
          <a:lstStyle/>
          <a:p>
            <a:r>
              <a:rPr lang="en-GB" sz="2000">
                <a:solidFill>
                  <a:schemeClr val="tx2"/>
                </a:solidFill>
                <a:latin typeface="+mj-lt"/>
              </a:rPr>
              <a:t>Improve Profitability</a:t>
            </a:r>
            <a:endParaRPr lang="en-US" sz="2000">
              <a:solidFill>
                <a:schemeClr val="tx2"/>
              </a:solidFill>
              <a:latin typeface="+mj-lt"/>
            </a:endParaRPr>
          </a:p>
        </p:txBody>
      </p:sp>
      <p:sp>
        <p:nvSpPr>
          <p:cNvPr id="15" name="Rectangle 14">
            <a:extLst>
              <a:ext uri="{FF2B5EF4-FFF2-40B4-BE49-F238E27FC236}">
                <a16:creationId xmlns:a16="http://schemas.microsoft.com/office/drawing/2014/main" id="{D3489A10-F23F-4F0C-A9FC-9FF7FE48556F}"/>
              </a:ext>
            </a:extLst>
          </p:cNvPr>
          <p:cNvSpPr/>
          <p:nvPr/>
        </p:nvSpPr>
        <p:spPr bwMode="auto">
          <a:xfrm>
            <a:off x="8353347" y="5544395"/>
            <a:ext cx="756952" cy="70519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74608" rIns="46630" bIns="74608" numCol="1" spcCol="0" rtlCol="0" fromWordArt="0" anchor="b" anchorCtr="0" forceAA="0" compatLnSpc="1">
            <a:prstTxWarp prst="textNoShape">
              <a:avLst/>
            </a:prstTxWarp>
            <a:noAutofit/>
          </a:bodyPr>
          <a:lstStyle/>
          <a:p>
            <a:pPr algn="ctr">
              <a:lnSpc>
                <a:spcPct val="90000"/>
              </a:lnSpc>
              <a:spcAft>
                <a:spcPts val="612"/>
              </a:spcAft>
            </a:pPr>
            <a:r>
              <a:rPr lang="en-US" sz="750">
                <a:solidFill>
                  <a:schemeClr val="bg1"/>
                </a:solidFill>
                <a:latin typeface="Segoe UI" panose="020B0502040204020203" pitchFamily="34" charset="0"/>
                <a:cs typeface="Segoe UI" panose="020B0502040204020203" pitchFamily="34" charset="0"/>
              </a:rPr>
              <a:t>Project services</a:t>
            </a:r>
          </a:p>
        </p:txBody>
      </p:sp>
      <p:sp>
        <p:nvSpPr>
          <p:cNvPr id="16" name="Rectangle 15">
            <a:extLst>
              <a:ext uri="{FF2B5EF4-FFF2-40B4-BE49-F238E27FC236}">
                <a16:creationId xmlns:a16="http://schemas.microsoft.com/office/drawing/2014/main" id="{760EBF3F-3AA9-48B7-92C2-7D27C8048F83}"/>
              </a:ext>
            </a:extLst>
          </p:cNvPr>
          <p:cNvSpPr/>
          <p:nvPr/>
        </p:nvSpPr>
        <p:spPr bwMode="auto">
          <a:xfrm>
            <a:off x="9161164" y="5368899"/>
            <a:ext cx="756952" cy="8806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74608" rIns="46630" bIns="74608" numCol="1" spcCol="0" rtlCol="0" fromWordArt="0" anchor="b" anchorCtr="0" forceAA="0" compatLnSpc="1">
            <a:prstTxWarp prst="textNoShape">
              <a:avLst/>
            </a:prstTxWarp>
            <a:noAutofit/>
          </a:bodyPr>
          <a:lstStyle/>
          <a:p>
            <a:pPr algn="ctr">
              <a:lnSpc>
                <a:spcPct val="90000"/>
              </a:lnSpc>
              <a:spcAft>
                <a:spcPts val="612"/>
              </a:spcAft>
            </a:pPr>
            <a:r>
              <a:rPr lang="en-US" sz="750">
                <a:solidFill>
                  <a:schemeClr val="bg1"/>
                </a:solidFill>
                <a:latin typeface="Segoe UI" panose="020B0502040204020203" pitchFamily="34" charset="0"/>
                <a:cs typeface="Segoe UI" panose="020B0502040204020203" pitchFamily="34" charset="0"/>
              </a:rPr>
              <a:t>Managed services</a:t>
            </a:r>
          </a:p>
        </p:txBody>
      </p:sp>
      <p:sp>
        <p:nvSpPr>
          <p:cNvPr id="17" name="Rectangle 16">
            <a:extLst>
              <a:ext uri="{FF2B5EF4-FFF2-40B4-BE49-F238E27FC236}">
                <a16:creationId xmlns:a16="http://schemas.microsoft.com/office/drawing/2014/main" id="{76B9CD49-D591-499C-8F98-7837B90AE92B}"/>
              </a:ext>
            </a:extLst>
          </p:cNvPr>
          <p:cNvSpPr/>
          <p:nvPr/>
        </p:nvSpPr>
        <p:spPr bwMode="auto">
          <a:xfrm>
            <a:off x="9968981" y="5105653"/>
            <a:ext cx="756952" cy="114393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74608" rIns="46630" bIns="74608" numCol="1" spcCol="0" rtlCol="0" fromWordArt="0" anchor="b" anchorCtr="0" forceAA="0" compatLnSpc="1">
            <a:prstTxWarp prst="textNoShape">
              <a:avLst/>
            </a:prstTxWarp>
            <a:noAutofit/>
          </a:bodyPr>
          <a:lstStyle/>
          <a:p>
            <a:pPr algn="ctr">
              <a:lnSpc>
                <a:spcPct val="90000"/>
              </a:lnSpc>
              <a:spcAft>
                <a:spcPts val="612"/>
              </a:spcAft>
            </a:pPr>
            <a:r>
              <a:rPr lang="en-US" sz="750">
                <a:solidFill>
                  <a:schemeClr val="bg1"/>
                </a:solidFill>
                <a:latin typeface="Segoe UI" panose="020B0502040204020203" pitchFamily="34" charset="0"/>
                <a:cs typeface="Segoe UI" panose="020B0502040204020203" pitchFamily="34" charset="0"/>
              </a:rPr>
              <a:t>Packaged IP</a:t>
            </a:r>
          </a:p>
        </p:txBody>
      </p:sp>
      <p:sp>
        <p:nvSpPr>
          <p:cNvPr id="18" name="Rectangle 17">
            <a:extLst>
              <a:ext uri="{FF2B5EF4-FFF2-40B4-BE49-F238E27FC236}">
                <a16:creationId xmlns:a16="http://schemas.microsoft.com/office/drawing/2014/main" id="{39DA637D-5683-4E36-9581-15270F7A24E3}"/>
              </a:ext>
            </a:extLst>
          </p:cNvPr>
          <p:cNvSpPr/>
          <p:nvPr/>
        </p:nvSpPr>
        <p:spPr bwMode="auto">
          <a:xfrm>
            <a:off x="7545529" y="5866139"/>
            <a:ext cx="756952" cy="3834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74608" rIns="46630" bIns="74608" numCol="1" spcCol="0" rtlCol="0" fromWordArt="0" anchor="b" anchorCtr="0" forceAA="0" compatLnSpc="1">
            <a:prstTxWarp prst="textNoShape">
              <a:avLst/>
            </a:prstTxWarp>
            <a:noAutofit/>
          </a:bodyPr>
          <a:lstStyle/>
          <a:p>
            <a:pPr algn="ctr">
              <a:lnSpc>
                <a:spcPct val="90000"/>
              </a:lnSpc>
              <a:spcAft>
                <a:spcPts val="612"/>
              </a:spcAft>
            </a:pPr>
            <a:r>
              <a:rPr lang="en-US" sz="750">
                <a:solidFill>
                  <a:schemeClr val="bg1"/>
                </a:solidFill>
                <a:latin typeface="Segoe UI" panose="020B0502040204020203" pitchFamily="34" charset="0"/>
                <a:cs typeface="Segoe UI" panose="020B0502040204020203" pitchFamily="34" charset="0"/>
              </a:rPr>
              <a:t>Monthly license subscription</a:t>
            </a:r>
          </a:p>
        </p:txBody>
      </p:sp>
      <p:sp>
        <p:nvSpPr>
          <p:cNvPr id="19" name="TextBox 18">
            <a:extLst>
              <a:ext uri="{FF2B5EF4-FFF2-40B4-BE49-F238E27FC236}">
                <a16:creationId xmlns:a16="http://schemas.microsoft.com/office/drawing/2014/main" id="{0A745970-4A90-4C64-9E6B-C7E199241E8A}"/>
              </a:ext>
            </a:extLst>
          </p:cNvPr>
          <p:cNvSpPr txBox="1"/>
          <p:nvPr/>
        </p:nvSpPr>
        <p:spPr>
          <a:xfrm>
            <a:off x="7604612" y="5545957"/>
            <a:ext cx="638786" cy="343470"/>
          </a:xfrm>
          <a:prstGeom prst="rect">
            <a:avLst/>
          </a:prstGeom>
          <a:noFill/>
        </p:spPr>
        <p:txBody>
          <a:bodyPr wrap="square" lIns="93260" tIns="46630" rIns="93260" bIns="46630" rtlCol="0">
            <a:spAutoFit/>
          </a:bodyPr>
          <a:lstStyle/>
          <a:p>
            <a:pPr algn="ctr">
              <a:lnSpc>
                <a:spcPct val="90000"/>
              </a:lnSpc>
              <a:spcAft>
                <a:spcPts val="612"/>
              </a:spcAft>
            </a:pPr>
            <a:r>
              <a:rPr lang="en-US" sz="1800">
                <a:latin typeface="Segoe UI Semibold" panose="020B0502040204020203" pitchFamily="34" charset="0"/>
                <a:cs typeface="Segoe UI Semibold" panose="020B0502040204020203" pitchFamily="34" charset="0"/>
              </a:rPr>
              <a:t>20%</a:t>
            </a:r>
          </a:p>
        </p:txBody>
      </p:sp>
      <p:sp>
        <p:nvSpPr>
          <p:cNvPr id="20" name="TextBox 19">
            <a:extLst>
              <a:ext uri="{FF2B5EF4-FFF2-40B4-BE49-F238E27FC236}">
                <a16:creationId xmlns:a16="http://schemas.microsoft.com/office/drawing/2014/main" id="{5C67AE44-CE6B-4A47-8C06-0AE28AA840A8}"/>
              </a:ext>
            </a:extLst>
          </p:cNvPr>
          <p:cNvSpPr txBox="1"/>
          <p:nvPr/>
        </p:nvSpPr>
        <p:spPr>
          <a:xfrm>
            <a:off x="8412430" y="5217094"/>
            <a:ext cx="638786" cy="343470"/>
          </a:xfrm>
          <a:prstGeom prst="rect">
            <a:avLst/>
          </a:prstGeom>
          <a:noFill/>
        </p:spPr>
        <p:txBody>
          <a:bodyPr wrap="square" lIns="93260" tIns="46630" rIns="93260" bIns="46630" rtlCol="0">
            <a:spAutoFit/>
          </a:bodyPr>
          <a:lstStyle/>
          <a:p>
            <a:pPr algn="ctr">
              <a:lnSpc>
                <a:spcPct val="90000"/>
              </a:lnSpc>
              <a:spcAft>
                <a:spcPts val="612"/>
              </a:spcAft>
            </a:pPr>
            <a:r>
              <a:rPr lang="en-US" sz="1800">
                <a:latin typeface="Segoe UI Semibold" panose="020B0502040204020203" pitchFamily="34" charset="0"/>
                <a:cs typeface="Segoe UI Semibold" panose="020B0502040204020203" pitchFamily="34" charset="0"/>
              </a:rPr>
              <a:t>35%</a:t>
            </a:r>
          </a:p>
        </p:txBody>
      </p:sp>
      <p:sp>
        <p:nvSpPr>
          <p:cNvPr id="21" name="TextBox 20">
            <a:extLst>
              <a:ext uri="{FF2B5EF4-FFF2-40B4-BE49-F238E27FC236}">
                <a16:creationId xmlns:a16="http://schemas.microsoft.com/office/drawing/2014/main" id="{83C40275-B4F9-4073-9DD3-2AB4301C4AB7}"/>
              </a:ext>
            </a:extLst>
          </p:cNvPr>
          <p:cNvSpPr txBox="1"/>
          <p:nvPr/>
        </p:nvSpPr>
        <p:spPr>
          <a:xfrm>
            <a:off x="9217843" y="5051039"/>
            <a:ext cx="643595" cy="343470"/>
          </a:xfrm>
          <a:prstGeom prst="rect">
            <a:avLst/>
          </a:prstGeom>
          <a:noFill/>
        </p:spPr>
        <p:txBody>
          <a:bodyPr wrap="square" lIns="93260" tIns="46630" rIns="93260" bIns="46630" rtlCol="0">
            <a:spAutoFit/>
          </a:bodyPr>
          <a:lstStyle/>
          <a:p>
            <a:pPr algn="ctr">
              <a:lnSpc>
                <a:spcPct val="90000"/>
              </a:lnSpc>
              <a:spcAft>
                <a:spcPts val="612"/>
              </a:spcAft>
            </a:pPr>
            <a:r>
              <a:rPr lang="en-US" sz="1800">
                <a:latin typeface="Segoe UI Semibold" panose="020B0502040204020203" pitchFamily="34" charset="0"/>
                <a:cs typeface="Segoe UI Semibold" panose="020B0502040204020203" pitchFamily="34" charset="0"/>
              </a:rPr>
              <a:t>45%</a:t>
            </a:r>
          </a:p>
        </p:txBody>
      </p:sp>
      <p:sp>
        <p:nvSpPr>
          <p:cNvPr id="22" name="TextBox 21">
            <a:extLst>
              <a:ext uri="{FF2B5EF4-FFF2-40B4-BE49-F238E27FC236}">
                <a16:creationId xmlns:a16="http://schemas.microsoft.com/office/drawing/2014/main" id="{1617F4B1-8E11-4AC6-8B9C-1D032E04A40D}"/>
              </a:ext>
            </a:extLst>
          </p:cNvPr>
          <p:cNvSpPr txBox="1"/>
          <p:nvPr/>
        </p:nvSpPr>
        <p:spPr>
          <a:xfrm>
            <a:off x="10028065" y="4770064"/>
            <a:ext cx="638786" cy="343470"/>
          </a:xfrm>
          <a:prstGeom prst="rect">
            <a:avLst/>
          </a:prstGeom>
          <a:noFill/>
        </p:spPr>
        <p:txBody>
          <a:bodyPr wrap="square" lIns="93260" tIns="46630" rIns="93260" bIns="46630" rtlCol="0">
            <a:spAutoFit/>
          </a:bodyPr>
          <a:lstStyle/>
          <a:p>
            <a:pPr algn="ctr">
              <a:lnSpc>
                <a:spcPct val="90000"/>
              </a:lnSpc>
              <a:spcAft>
                <a:spcPts val="612"/>
              </a:spcAft>
            </a:pPr>
            <a:r>
              <a:rPr lang="en-US" sz="1800">
                <a:latin typeface="Segoe UI Semibold" panose="020B0502040204020203" pitchFamily="34" charset="0"/>
                <a:cs typeface="Segoe UI Semibold" panose="020B0502040204020203" pitchFamily="34" charset="0"/>
              </a:rPr>
              <a:t>65%</a:t>
            </a:r>
          </a:p>
        </p:txBody>
      </p:sp>
    </p:spTree>
    <p:extLst>
      <p:ext uri="{BB962C8B-B14F-4D97-AF65-F5344CB8AC3E}">
        <p14:creationId xmlns:p14="http://schemas.microsoft.com/office/powerpoint/2010/main" val="7670336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9ADE71D-C5AF-4D81-A2E0-F1FE85A92C45}"/>
              </a:ext>
            </a:extLst>
          </p:cNvPr>
          <p:cNvSpPr/>
          <p:nvPr/>
        </p:nvSpPr>
        <p:spPr bwMode="auto">
          <a:xfrm>
            <a:off x="6183265"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A95DB581-0AE7-41E8-B670-E3CE89FF5849}"/>
              </a:ext>
            </a:extLst>
          </p:cNvPr>
          <p:cNvSpPr/>
          <p:nvPr/>
        </p:nvSpPr>
        <p:spPr bwMode="auto">
          <a:xfrm>
            <a:off x="3373144"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a:extLst>
              <a:ext uri="{FF2B5EF4-FFF2-40B4-BE49-F238E27FC236}">
                <a16:creationId xmlns:a16="http://schemas.microsoft.com/office/drawing/2014/main" id="{F982C312-EAD9-44F7-95C2-3CA417FACFF5}"/>
              </a:ext>
            </a:extLst>
          </p:cNvPr>
          <p:cNvSpPr/>
          <p:nvPr/>
        </p:nvSpPr>
        <p:spPr bwMode="auto">
          <a:xfrm>
            <a:off x="562847"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bg1"/>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142DAAD9-3912-476B-B54D-766E0DF72CF9}"/>
              </a:ext>
            </a:extLst>
          </p:cNvPr>
          <p:cNvSpPr/>
          <p:nvPr/>
        </p:nvSpPr>
        <p:spPr bwMode="auto">
          <a:xfrm>
            <a:off x="8995504"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a:extLst>
              <a:ext uri="{FF2B5EF4-FFF2-40B4-BE49-F238E27FC236}">
                <a16:creationId xmlns:a16="http://schemas.microsoft.com/office/drawing/2014/main" id="{B90E424C-432E-44EC-AA0D-26CA7C6EF6F0}"/>
              </a:ext>
            </a:extLst>
          </p:cNvPr>
          <p:cNvSpPr/>
          <p:nvPr/>
        </p:nvSpPr>
        <p:spPr bwMode="auto">
          <a:xfrm>
            <a:off x="563880" y="1182331"/>
            <a:ext cx="11125620" cy="832834"/>
          </a:xfrm>
          <a:prstGeom prst="rect">
            <a:avLst/>
          </a:prstGeom>
          <a:solidFill>
            <a:schemeClr val="accent4"/>
          </a:solidFill>
          <a:ln>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46630" rIns="93260" bIns="46630" numCol="1" rtlCol="0" anchor="ctr" anchorCtr="0" compatLnSpc="1">
            <a:prstTxWarp prst="textNoShape">
              <a:avLst/>
            </a:prstTxWarp>
            <a:sp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114" fontAlgn="base">
              <a:spcBef>
                <a:spcPct val="0"/>
              </a:spcBef>
              <a:spcAft>
                <a:spcPct val="0"/>
              </a:spcAft>
              <a:defRPr/>
            </a:pPr>
            <a:r>
              <a:rPr lang="en-US" sz="2400">
                <a:solidFill>
                  <a:schemeClr val="bg1"/>
                </a:solidFill>
              </a:rPr>
              <a:t>Control the conversation </a:t>
            </a:r>
          </a:p>
          <a:p>
            <a:pPr algn="ctr" defTabSz="932114" fontAlgn="base">
              <a:spcBef>
                <a:spcPct val="0"/>
              </a:spcBef>
              <a:spcAft>
                <a:spcPct val="0"/>
              </a:spcAft>
              <a:defRPr/>
            </a:pPr>
            <a:r>
              <a:rPr lang="en-US" sz="2400">
                <a:solidFill>
                  <a:schemeClr val="bg1"/>
                </a:solidFill>
              </a:rPr>
              <a:t>Protect your existing customers from going to the competition</a:t>
            </a:r>
            <a:endParaRPr lang="en-US" sz="2400">
              <a:solidFill>
                <a:schemeClr val="bg1"/>
              </a:solidFill>
              <a:latin typeface="Segoe UI Semibold"/>
              <a:cs typeface="Segoe UI" panose="020B0502040204020203" pitchFamily="34" charset="0"/>
            </a:endParaRPr>
          </a:p>
        </p:txBody>
      </p:sp>
      <p:sp>
        <p:nvSpPr>
          <p:cNvPr id="58" name="Rectangle 57">
            <a:extLst>
              <a:ext uri="{FF2B5EF4-FFF2-40B4-BE49-F238E27FC236}">
                <a16:creationId xmlns:a16="http://schemas.microsoft.com/office/drawing/2014/main" id="{7E94C277-3286-4B91-A4F2-92B6809E3C15}"/>
              </a:ext>
            </a:extLst>
          </p:cNvPr>
          <p:cNvSpPr/>
          <p:nvPr/>
        </p:nvSpPr>
        <p:spPr>
          <a:xfrm rot="10800000" flipV="1">
            <a:off x="889933"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1. Cloud</a:t>
            </a:r>
          </a:p>
        </p:txBody>
      </p:sp>
      <p:sp>
        <p:nvSpPr>
          <p:cNvPr id="59" name="Freeform: Shape 58">
            <a:extLst>
              <a:ext uri="{FF2B5EF4-FFF2-40B4-BE49-F238E27FC236}">
                <a16:creationId xmlns:a16="http://schemas.microsoft.com/office/drawing/2014/main" id="{1B0369C8-A3AF-417A-BC9C-856430579128}"/>
              </a:ext>
            </a:extLst>
          </p:cNvPr>
          <p:cNvSpPr/>
          <p:nvPr/>
        </p:nvSpPr>
        <p:spPr bwMode="auto">
          <a:xfrm flipV="1">
            <a:off x="1222814" y="2968419"/>
            <a:ext cx="1345918" cy="81865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effectLst/>
              <a:uLnTx/>
              <a:uFillTx/>
              <a:latin typeface="Segoe UI Semilight"/>
              <a:ea typeface="+mn-ea"/>
              <a:cs typeface="+mn-cs"/>
            </a:endParaRPr>
          </a:p>
        </p:txBody>
      </p:sp>
      <p:sp>
        <p:nvSpPr>
          <p:cNvPr id="11" name="Rectangle 10">
            <a:extLst>
              <a:ext uri="{FF2B5EF4-FFF2-40B4-BE49-F238E27FC236}">
                <a16:creationId xmlns:a16="http://schemas.microsoft.com/office/drawing/2014/main" id="{8658CE65-9566-4991-9153-9B17A752C826}"/>
              </a:ext>
            </a:extLst>
          </p:cNvPr>
          <p:cNvSpPr/>
          <p:nvPr/>
        </p:nvSpPr>
        <p:spPr bwMode="auto">
          <a:xfrm>
            <a:off x="839641"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solidFill>
                  <a:schemeClr val="tx1"/>
                </a:solidFill>
                <a:latin typeface="Segoe UI Semilight"/>
                <a:cs typeface="Segoe UI" pitchFamily="34" charset="0"/>
              </a:rPr>
              <a:t>Transition to </a:t>
            </a:r>
          </a:p>
          <a:p>
            <a:pPr algn="ctr" defTabSz="932293" fontAlgn="base">
              <a:lnSpc>
                <a:spcPct val="90000"/>
              </a:lnSpc>
              <a:spcBef>
                <a:spcPct val="0"/>
              </a:spcBef>
              <a:spcAft>
                <a:spcPct val="0"/>
              </a:spcAft>
              <a:defRPr/>
            </a:pPr>
            <a:r>
              <a:rPr lang="en-US" b="1">
                <a:solidFill>
                  <a:schemeClr val="tx1"/>
                </a:solidFill>
                <a:latin typeface="Segoe UI Semilight"/>
                <a:cs typeface="Segoe UI" pitchFamily="34" charset="0"/>
              </a:rPr>
              <a:t>Dynamics 365 Business Central Cloud</a:t>
            </a:r>
            <a:endParaRPr lang="en-US">
              <a:solidFill>
                <a:schemeClr val="tx1"/>
              </a:solidFill>
              <a:latin typeface="Segoe UI Semilight"/>
              <a:cs typeface="Segoe UI" pitchFamily="34" charset="0"/>
            </a:endParaRPr>
          </a:p>
        </p:txBody>
      </p:sp>
      <p:sp>
        <p:nvSpPr>
          <p:cNvPr id="63" name="Rectangle 62">
            <a:extLst>
              <a:ext uri="{FF2B5EF4-FFF2-40B4-BE49-F238E27FC236}">
                <a16:creationId xmlns:a16="http://schemas.microsoft.com/office/drawing/2014/main" id="{B27E264B-9AA6-4C23-BA90-53FB5CC39324}"/>
              </a:ext>
            </a:extLst>
          </p:cNvPr>
          <p:cNvSpPr/>
          <p:nvPr/>
        </p:nvSpPr>
        <p:spPr>
          <a:xfrm rot="10800000" flipV="1">
            <a:off x="3675827"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2. Cloud sync</a:t>
            </a:r>
          </a:p>
        </p:txBody>
      </p:sp>
      <p:grpSp>
        <p:nvGrpSpPr>
          <p:cNvPr id="105" name="Group 104">
            <a:extLst>
              <a:ext uri="{FF2B5EF4-FFF2-40B4-BE49-F238E27FC236}">
                <a16:creationId xmlns:a16="http://schemas.microsoft.com/office/drawing/2014/main" id="{1581AA90-2D93-4494-81FE-54242AEB5E83}"/>
              </a:ext>
            </a:extLst>
          </p:cNvPr>
          <p:cNvGrpSpPr>
            <a:grpSpLocks noChangeAspect="1"/>
          </p:cNvGrpSpPr>
          <p:nvPr/>
        </p:nvGrpSpPr>
        <p:grpSpPr>
          <a:xfrm>
            <a:off x="4208207" y="2968419"/>
            <a:ext cx="946921" cy="822960"/>
            <a:chOff x="4870820" y="4746025"/>
            <a:chExt cx="427172" cy="398021"/>
          </a:xfrm>
          <a:solidFill>
            <a:schemeClr val="tx1">
              <a:lumMod val="20000"/>
              <a:lumOff val="80000"/>
            </a:schemeClr>
          </a:solidFill>
        </p:grpSpPr>
        <p:sp>
          <p:nvSpPr>
            <p:cNvPr id="106" name="Freeform 128">
              <a:extLst>
                <a:ext uri="{FF2B5EF4-FFF2-40B4-BE49-F238E27FC236}">
                  <a16:creationId xmlns:a16="http://schemas.microsoft.com/office/drawing/2014/main" id="{CCFA01E0-DD7A-4F7A-8B55-081EAC8644C8}"/>
                </a:ext>
              </a:extLst>
            </p:cNvPr>
            <p:cNvSpPr>
              <a:spLocks noChangeAspect="1"/>
            </p:cNvSpPr>
            <p:nvPr/>
          </p:nvSpPr>
          <p:spPr bwMode="auto">
            <a:xfrm>
              <a:off x="4870820" y="4746025"/>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ln w="19050">
              <a:solidFill>
                <a:schemeClr val="tx1"/>
              </a:solidFill>
              <a:miter lim="800000"/>
            </a:ln>
          </p:spPr>
          <p:txBody>
            <a:bodyPr vert="horz" wrap="square" lIns="89642" tIns="44821" rIns="89642" bIns="44821" numCol="1" anchor="t" anchorCtr="0" compatLnSpc="1">
              <a:prstTxWarp prst="textNoShape">
                <a:avLst/>
              </a:prstTxWarp>
            </a:bodyPr>
            <a:lstStyle/>
            <a:p>
              <a:endParaRPr lang="en-US">
                <a:solidFill>
                  <a:srgbClr val="333333"/>
                </a:solidFill>
                <a:latin typeface="Segoe UI"/>
              </a:endParaRPr>
            </a:p>
          </p:txBody>
        </p:sp>
        <p:sp>
          <p:nvSpPr>
            <p:cNvPr id="107" name="Cylinder 513">
              <a:extLst>
                <a:ext uri="{FF2B5EF4-FFF2-40B4-BE49-F238E27FC236}">
                  <a16:creationId xmlns:a16="http://schemas.microsoft.com/office/drawing/2014/main" id="{12F851E5-4617-4B55-AC7A-0142DE31A464}"/>
                </a:ext>
              </a:extLst>
            </p:cNvPr>
            <p:cNvSpPr/>
            <p:nvPr/>
          </p:nvSpPr>
          <p:spPr bwMode="auto">
            <a:xfrm>
              <a:off x="4990568" y="4897487"/>
              <a:ext cx="187675" cy="246559"/>
            </a:xfrm>
            <a:prstGeom prst="can">
              <a:avLst>
                <a:gd name="adj" fmla="val 39530"/>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endParaRPr lang="en-US">
                <a:solidFill>
                  <a:srgbClr val="0078D7"/>
                </a:solidFill>
                <a:latin typeface="Segoe UI Light"/>
                <a:ea typeface="Segoe UI" pitchFamily="34" charset="0"/>
                <a:cs typeface="Segoe UI" pitchFamily="34" charset="0"/>
              </a:endParaRPr>
            </a:p>
          </p:txBody>
        </p:sp>
        <p:cxnSp>
          <p:nvCxnSpPr>
            <p:cNvPr id="108" name="Straight Arrow Connector 107">
              <a:extLst>
                <a:ext uri="{FF2B5EF4-FFF2-40B4-BE49-F238E27FC236}">
                  <a16:creationId xmlns:a16="http://schemas.microsoft.com/office/drawing/2014/main" id="{882FECB3-2749-4854-8600-B7AEA5DE1CF0}"/>
                </a:ext>
              </a:extLst>
            </p:cNvPr>
            <p:cNvCxnSpPr>
              <a:cxnSpLocks/>
            </p:cNvCxnSpPr>
            <p:nvPr/>
          </p:nvCxnSpPr>
          <p:spPr>
            <a:xfrm flipV="1">
              <a:off x="5077185" y="4797211"/>
              <a:ext cx="0" cy="140145"/>
            </a:xfrm>
            <a:prstGeom prst="straightConnector1">
              <a:avLst/>
            </a:prstGeom>
            <a:grpFill/>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9" name="Rectangle 108">
            <a:extLst>
              <a:ext uri="{FF2B5EF4-FFF2-40B4-BE49-F238E27FC236}">
                <a16:creationId xmlns:a16="http://schemas.microsoft.com/office/drawing/2014/main" id="{2E3131E4-5EF1-44F2-8A62-2316F08E0B3C}"/>
              </a:ext>
            </a:extLst>
          </p:cNvPr>
          <p:cNvSpPr/>
          <p:nvPr/>
        </p:nvSpPr>
        <p:spPr bwMode="auto">
          <a:xfrm>
            <a:off x="3625534" y="3885113"/>
            <a:ext cx="2201387"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Transition to </a:t>
            </a:r>
          </a:p>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latest on-premises version and try intelligent cloud insights</a:t>
            </a:r>
          </a:p>
          <a:p>
            <a:pPr algn="ctr" defTabSz="932293" fontAlgn="base">
              <a:lnSpc>
                <a:spcPct val="90000"/>
              </a:lnSpc>
              <a:spcBef>
                <a:spcPct val="0"/>
              </a:spcBef>
              <a:spcAft>
                <a:spcPct val="0"/>
              </a:spcAft>
              <a:defRPr/>
            </a:pPr>
            <a:endParaRPr lang="en-US" b="1">
              <a:gradFill>
                <a:gsLst>
                  <a:gs pos="61240">
                    <a:srgbClr val="353535"/>
                  </a:gs>
                  <a:gs pos="52000">
                    <a:srgbClr val="353535"/>
                  </a:gs>
                </a:gsLst>
                <a:lin ang="5400000" scaled="0"/>
              </a:gradFill>
              <a:latin typeface="Segoe UI Semilight"/>
              <a:cs typeface="Segoe UI" pitchFamily="34" charset="0"/>
            </a:endParaRPr>
          </a:p>
        </p:txBody>
      </p:sp>
      <p:sp>
        <p:nvSpPr>
          <p:cNvPr id="101" name="Rectangle 100">
            <a:extLst>
              <a:ext uri="{FF2B5EF4-FFF2-40B4-BE49-F238E27FC236}">
                <a16:creationId xmlns:a16="http://schemas.microsoft.com/office/drawing/2014/main" id="{5481DD94-F4E5-4D85-88EB-16A5FD16DEF6}"/>
              </a:ext>
            </a:extLst>
          </p:cNvPr>
          <p:cNvSpPr/>
          <p:nvPr/>
        </p:nvSpPr>
        <p:spPr>
          <a:xfrm rot="10800000" flipV="1">
            <a:off x="6524422" y="2384092"/>
            <a:ext cx="2166281" cy="6152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3. On-Premises</a:t>
            </a:r>
          </a:p>
        </p:txBody>
      </p:sp>
      <p:sp>
        <p:nvSpPr>
          <p:cNvPr id="103" name="building_8" title="Icon of tall buildings">
            <a:extLst>
              <a:ext uri="{FF2B5EF4-FFF2-40B4-BE49-F238E27FC236}">
                <a16:creationId xmlns:a16="http://schemas.microsoft.com/office/drawing/2014/main" id="{0B490337-ACDB-4966-A2B1-6E0DE96814BD}"/>
              </a:ext>
            </a:extLst>
          </p:cNvPr>
          <p:cNvSpPr>
            <a:spLocks noChangeAspect="1" noEditPoints="1"/>
          </p:cNvSpPr>
          <p:nvPr/>
        </p:nvSpPr>
        <p:spPr bwMode="auto">
          <a:xfrm>
            <a:off x="7268710" y="2968419"/>
            <a:ext cx="523106" cy="822960"/>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110" name="Rectangle 109">
            <a:extLst>
              <a:ext uri="{FF2B5EF4-FFF2-40B4-BE49-F238E27FC236}">
                <a16:creationId xmlns:a16="http://schemas.microsoft.com/office/drawing/2014/main" id="{DF208C6D-5032-4AA9-87D2-9D7F23D01AED}"/>
              </a:ext>
            </a:extLst>
          </p:cNvPr>
          <p:cNvSpPr/>
          <p:nvPr/>
        </p:nvSpPr>
        <p:spPr bwMode="auto">
          <a:xfrm>
            <a:off x="6474131"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ea typeface="Segoe UI" pitchFamily="34" charset="0"/>
                <a:cs typeface="Segoe UI" pitchFamily="34" charset="0"/>
              </a:rPr>
              <a:t>Stay on current version and renew your BREP</a:t>
            </a:r>
            <a:endParaRPr lang="en-US">
              <a:gradFill>
                <a:gsLst>
                  <a:gs pos="61240">
                    <a:srgbClr val="353535"/>
                  </a:gs>
                  <a:gs pos="52000">
                    <a:srgbClr val="353535"/>
                  </a:gs>
                </a:gsLst>
                <a:lin ang="5400000" scaled="0"/>
              </a:gradFill>
              <a:latin typeface="Segoe UI Semilight"/>
              <a:ea typeface="Segoe UI" pitchFamily="34" charset="0"/>
              <a:cs typeface="Segoe UI" pitchFamily="34" charset="0"/>
            </a:endParaRPr>
          </a:p>
        </p:txBody>
      </p:sp>
      <p:sp>
        <p:nvSpPr>
          <p:cNvPr id="102" name="Rectangle 101">
            <a:extLst>
              <a:ext uri="{FF2B5EF4-FFF2-40B4-BE49-F238E27FC236}">
                <a16:creationId xmlns:a16="http://schemas.microsoft.com/office/drawing/2014/main" id="{9AB6D4D9-8C7B-4592-B610-0CC3CB9C7867}"/>
              </a:ext>
            </a:extLst>
          </p:cNvPr>
          <p:cNvSpPr/>
          <p:nvPr/>
        </p:nvSpPr>
        <p:spPr>
          <a:xfrm rot="10800000" flipV="1">
            <a:off x="9334920"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4. Churn</a:t>
            </a:r>
          </a:p>
        </p:txBody>
      </p:sp>
      <p:sp>
        <p:nvSpPr>
          <p:cNvPr id="104" name="strategy" title="Icon of two circles and a curved arrow winding between three exes connecting them">
            <a:extLst>
              <a:ext uri="{FF2B5EF4-FFF2-40B4-BE49-F238E27FC236}">
                <a16:creationId xmlns:a16="http://schemas.microsoft.com/office/drawing/2014/main" id="{7F007C90-71F6-48CB-B092-34D13DA77311}"/>
              </a:ext>
            </a:extLst>
          </p:cNvPr>
          <p:cNvSpPr>
            <a:spLocks noChangeAspect="1" noEditPoints="1"/>
          </p:cNvSpPr>
          <p:nvPr/>
        </p:nvSpPr>
        <p:spPr bwMode="auto">
          <a:xfrm>
            <a:off x="10031916" y="2968419"/>
            <a:ext cx="617688" cy="82296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1" name="Rectangle 110">
            <a:extLst>
              <a:ext uri="{FF2B5EF4-FFF2-40B4-BE49-F238E27FC236}">
                <a16:creationId xmlns:a16="http://schemas.microsoft.com/office/drawing/2014/main" id="{658CD8F9-D216-43FA-AF47-7B35A9339DE8}"/>
              </a:ext>
            </a:extLst>
          </p:cNvPr>
          <p:cNvSpPr/>
          <p:nvPr/>
        </p:nvSpPr>
        <p:spPr bwMode="auto">
          <a:xfrm>
            <a:off x="9284628"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Customer lost by not renewing BREP or going to competition</a:t>
            </a:r>
            <a:endParaRPr lang="en-US">
              <a:gradFill>
                <a:gsLst>
                  <a:gs pos="61240">
                    <a:srgbClr val="353535"/>
                  </a:gs>
                  <a:gs pos="52000">
                    <a:srgbClr val="353535"/>
                  </a:gs>
                </a:gsLst>
                <a:lin ang="5400000" scaled="0"/>
              </a:gradFill>
              <a:latin typeface="Segoe UI Semilight"/>
              <a:cs typeface="Segoe UI" pitchFamily="34" charset="0"/>
            </a:endParaRPr>
          </a:p>
        </p:txBody>
      </p:sp>
      <p:sp>
        <p:nvSpPr>
          <p:cNvPr id="16" name="Rectangle 15">
            <a:extLst>
              <a:ext uri="{FF2B5EF4-FFF2-40B4-BE49-F238E27FC236}">
                <a16:creationId xmlns:a16="http://schemas.microsoft.com/office/drawing/2014/main" id="{DBD24179-12A6-455F-A4A0-2EECC7FFF618}"/>
              </a:ext>
            </a:extLst>
          </p:cNvPr>
          <p:cNvSpPr/>
          <p:nvPr/>
        </p:nvSpPr>
        <p:spPr bwMode="auto">
          <a:xfrm>
            <a:off x="562847" y="5661956"/>
            <a:ext cx="2693996" cy="463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gradFill>
                  <a:gsLst>
                    <a:gs pos="0">
                      <a:srgbClr val="FFFFFF"/>
                    </a:gs>
                    <a:gs pos="100000">
                      <a:srgbClr val="FFFFFF"/>
                    </a:gs>
                  </a:gsLst>
                  <a:lin ang="5400000" scaled="0"/>
                </a:gradFill>
                <a:ea typeface="Segoe UI" pitchFamily="34" charset="0"/>
                <a:cs typeface="Segoe UI" pitchFamily="34" charset="0"/>
              </a:rPr>
              <a:t>Best case</a:t>
            </a:r>
          </a:p>
        </p:txBody>
      </p:sp>
      <p:sp>
        <p:nvSpPr>
          <p:cNvPr id="112" name="Rectangle 111">
            <a:extLst>
              <a:ext uri="{FF2B5EF4-FFF2-40B4-BE49-F238E27FC236}">
                <a16:creationId xmlns:a16="http://schemas.microsoft.com/office/drawing/2014/main" id="{1A0816A1-2063-473F-8B5F-998CF8A7676E}"/>
              </a:ext>
            </a:extLst>
          </p:cNvPr>
          <p:cNvSpPr/>
          <p:nvPr/>
        </p:nvSpPr>
        <p:spPr bwMode="auto">
          <a:xfrm>
            <a:off x="3373143" y="5661956"/>
            <a:ext cx="5505859" cy="463664"/>
          </a:xfrm>
          <a:prstGeom prst="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solidFill>
                  <a:schemeClr val="tx1"/>
                </a:solidFill>
                <a:cs typeface="Segoe UI" pitchFamily="34" charset="0"/>
              </a:rPr>
              <a:t>Critical for securing the base</a:t>
            </a:r>
          </a:p>
        </p:txBody>
      </p:sp>
      <p:sp>
        <p:nvSpPr>
          <p:cNvPr id="114" name="Rectangle 113">
            <a:extLst>
              <a:ext uri="{FF2B5EF4-FFF2-40B4-BE49-F238E27FC236}">
                <a16:creationId xmlns:a16="http://schemas.microsoft.com/office/drawing/2014/main" id="{017B08F2-A7ED-4F5C-85AD-2C8D95BD4D9E}"/>
              </a:ext>
            </a:extLst>
          </p:cNvPr>
          <p:cNvSpPr/>
          <p:nvPr/>
        </p:nvSpPr>
        <p:spPr bwMode="auto">
          <a:xfrm>
            <a:off x="8995504" y="5661956"/>
            <a:ext cx="2693996" cy="46366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solidFill>
                  <a:schemeClr val="tx1"/>
                </a:solidFill>
                <a:ea typeface="Segoe UI" pitchFamily="34" charset="0"/>
                <a:cs typeface="Segoe UI" pitchFamily="34" charset="0"/>
              </a:rPr>
              <a:t>Worst case</a:t>
            </a:r>
          </a:p>
        </p:txBody>
      </p:sp>
      <p:sp>
        <p:nvSpPr>
          <p:cNvPr id="40" name="TextBox 39">
            <a:extLst>
              <a:ext uri="{FF2B5EF4-FFF2-40B4-BE49-F238E27FC236}">
                <a16:creationId xmlns:a16="http://schemas.microsoft.com/office/drawing/2014/main" id="{53FBE7E0-1747-4AA4-87F4-549311004884}"/>
              </a:ext>
            </a:extLst>
          </p:cNvPr>
          <p:cNvSpPr txBox="1"/>
          <p:nvPr/>
        </p:nvSpPr>
        <p:spPr>
          <a:xfrm>
            <a:off x="309122" y="288640"/>
            <a:ext cx="12578204" cy="794064"/>
          </a:xfrm>
          <a:prstGeom prst="rect">
            <a:avLst/>
          </a:prstGeom>
          <a:noFill/>
        </p:spPr>
        <p:txBody>
          <a:bodyPr wrap="square" lIns="182880" tIns="146304" rIns="182880" bIns="146304" rtlCol="0">
            <a:spAutoFit/>
          </a:bodyPr>
          <a:lstStyle/>
          <a:p>
            <a:pPr defTabSz="932384">
              <a:lnSpc>
                <a:spcPct val="90000"/>
              </a:lnSpc>
              <a:spcBef>
                <a:spcPct val="0"/>
              </a:spcBef>
              <a:spcAft>
                <a:spcPts val="600"/>
              </a:spcAft>
            </a:pPr>
            <a:r>
              <a:rPr lang="en-US" sz="3600" spc="-102">
                <a:ln w="3175">
                  <a:noFill/>
                </a:ln>
                <a:latin typeface="+mj-lt"/>
                <a:cs typeface="Segoe UI" pitchFamily="34" charset="0"/>
              </a:rPr>
              <a:t>There are four possible options in front of your customers</a:t>
            </a:r>
          </a:p>
        </p:txBody>
      </p:sp>
      <p:sp>
        <p:nvSpPr>
          <p:cNvPr id="26" name="Rectangle 25">
            <a:extLst>
              <a:ext uri="{FF2B5EF4-FFF2-40B4-BE49-F238E27FC236}">
                <a16:creationId xmlns:a16="http://schemas.microsoft.com/office/drawing/2014/main" id="{A9597437-D63F-4601-B17C-6B9680773236}"/>
              </a:ext>
            </a:extLst>
          </p:cNvPr>
          <p:cNvSpPr/>
          <p:nvPr/>
        </p:nvSpPr>
        <p:spPr bwMode="auto">
          <a:xfrm>
            <a:off x="562847" y="2113200"/>
            <a:ext cx="8314414" cy="3464806"/>
          </a:xfrm>
          <a:prstGeom prst="rect">
            <a:avLst/>
          </a:prstGeom>
          <a:noFill/>
          <a:ln w="762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84EE7ED2-32C7-4D61-8214-AE8E709A3201}"/>
              </a:ext>
            </a:extLst>
          </p:cNvPr>
          <p:cNvSpPr/>
          <p:nvPr/>
        </p:nvSpPr>
        <p:spPr bwMode="auto">
          <a:xfrm rot="19801952">
            <a:off x="178165" y="2122722"/>
            <a:ext cx="1325665" cy="334592"/>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a:gradFill>
                  <a:gsLst>
                    <a:gs pos="0">
                      <a:srgbClr val="FFFFFF"/>
                    </a:gs>
                    <a:gs pos="100000">
                      <a:srgbClr val="FFFFFF"/>
                    </a:gs>
                  </a:gsLst>
                  <a:lin ang="5400000" scaled="0"/>
                </a:gradFill>
                <a:ea typeface="Segoe UI" pitchFamily="34" charset="0"/>
                <a:cs typeface="Segoe UI" pitchFamily="34" charset="0"/>
              </a:rPr>
              <a:t>Success!</a:t>
            </a:r>
          </a:p>
        </p:txBody>
      </p:sp>
    </p:spTree>
    <p:extLst>
      <p:ext uri="{BB962C8B-B14F-4D97-AF65-F5344CB8AC3E}">
        <p14:creationId xmlns:p14="http://schemas.microsoft.com/office/powerpoint/2010/main" val="35792242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122B619-7313-4B31-8F38-937ECED41A96}"/>
              </a:ext>
            </a:extLst>
          </p:cNvPr>
          <p:cNvSpPr/>
          <p:nvPr/>
        </p:nvSpPr>
        <p:spPr>
          <a:xfrm>
            <a:off x="237774" y="330214"/>
            <a:ext cx="11694305" cy="523220"/>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Segoe UI"/>
                <a:ea typeface="+mn-ea"/>
                <a:cs typeface="Segoe UI"/>
              </a:rPr>
              <a:t>Offer a path-forward to all of your existing customers</a:t>
            </a:r>
            <a:endParaRPr kumimoji="0" lang="en-US" sz="2800" b="0" i="0" u="none" strike="noStrike" kern="1200" cap="none" spc="0" normalizeH="0" baseline="0" noProof="0">
              <a:ln>
                <a:noFill/>
              </a:ln>
              <a:solidFill>
                <a:prstClr val="white"/>
              </a:solidFill>
              <a:effectLst/>
              <a:uLnTx/>
              <a:uFillTx/>
              <a:latin typeface="Segoe UI"/>
              <a:ea typeface="+mn-ea"/>
              <a:cs typeface="+mn-cs"/>
            </a:endParaRPr>
          </a:p>
        </p:txBody>
      </p:sp>
      <p:grpSp>
        <p:nvGrpSpPr>
          <p:cNvPr id="34" name="Group 33">
            <a:extLst>
              <a:ext uri="{FF2B5EF4-FFF2-40B4-BE49-F238E27FC236}">
                <a16:creationId xmlns:a16="http://schemas.microsoft.com/office/drawing/2014/main" id="{E6FAFF9A-F67B-489B-996A-B345C20EA1A0}"/>
              </a:ext>
            </a:extLst>
          </p:cNvPr>
          <p:cNvGrpSpPr/>
          <p:nvPr/>
        </p:nvGrpSpPr>
        <p:grpSpPr>
          <a:xfrm>
            <a:off x="457728" y="769301"/>
            <a:ext cx="8307916" cy="6052915"/>
            <a:chOff x="369931" y="263538"/>
            <a:chExt cx="8307916" cy="6052915"/>
          </a:xfrm>
        </p:grpSpPr>
        <p:graphicFrame>
          <p:nvGraphicFramePr>
            <p:cNvPr id="33" name="Diagram 32">
              <a:extLst>
                <a:ext uri="{FF2B5EF4-FFF2-40B4-BE49-F238E27FC236}">
                  <a16:creationId xmlns:a16="http://schemas.microsoft.com/office/drawing/2014/main" id="{DC888951-4AC7-48FE-BB2D-C9B6BEB271D1}"/>
                </a:ext>
              </a:extLst>
            </p:cNvPr>
            <p:cNvGraphicFramePr/>
            <p:nvPr/>
          </p:nvGraphicFramePr>
          <p:xfrm>
            <a:off x="369931" y="263538"/>
            <a:ext cx="8307916" cy="6052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Freeform: Shape 21">
              <a:extLst>
                <a:ext uri="{FF2B5EF4-FFF2-40B4-BE49-F238E27FC236}">
                  <a16:creationId xmlns:a16="http://schemas.microsoft.com/office/drawing/2014/main" id="{EBA86176-2799-4FC2-92F9-7795C23E7119}"/>
                </a:ext>
              </a:extLst>
            </p:cNvPr>
            <p:cNvSpPr/>
            <p:nvPr/>
          </p:nvSpPr>
          <p:spPr bwMode="auto">
            <a:xfrm flipV="1">
              <a:off x="8069261" y="1757378"/>
              <a:ext cx="454165" cy="24877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nvGrpSpPr>
            <p:cNvPr id="25" name="Group 24">
              <a:extLst>
                <a:ext uri="{FF2B5EF4-FFF2-40B4-BE49-F238E27FC236}">
                  <a16:creationId xmlns:a16="http://schemas.microsoft.com/office/drawing/2014/main" id="{3745C4EC-7AEE-4D9F-82C3-1C82F45EAF1B}"/>
                </a:ext>
              </a:extLst>
            </p:cNvPr>
            <p:cNvGrpSpPr/>
            <p:nvPr/>
          </p:nvGrpSpPr>
          <p:grpSpPr>
            <a:xfrm>
              <a:off x="8181073" y="2770094"/>
              <a:ext cx="435684" cy="410101"/>
              <a:chOff x="4771171" y="4307667"/>
              <a:chExt cx="427172" cy="406188"/>
            </a:xfrm>
          </p:grpSpPr>
          <p:sp>
            <p:nvSpPr>
              <p:cNvPr id="26" name="Freeform 128">
                <a:extLst>
                  <a:ext uri="{FF2B5EF4-FFF2-40B4-BE49-F238E27FC236}">
                    <a16:creationId xmlns:a16="http://schemas.microsoft.com/office/drawing/2014/main" id="{39836535-5F3F-442B-8C15-48B3BBE937CF}"/>
                  </a:ext>
                </a:extLst>
              </p:cNvPr>
              <p:cNvSpPr>
                <a:spLocks noChangeAspect="1"/>
              </p:cNvSpPr>
              <p:nvPr/>
            </p:nvSpPr>
            <p:spPr bwMode="auto">
              <a:xfrm>
                <a:off x="4771171" y="4307667"/>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a:solidFill>
                  <a:schemeClr val="bg1"/>
                </a:solidFill>
                <a:miter lim="800000"/>
              </a:ln>
            </p:spPr>
            <p:txBody>
              <a:bodyPr vert="horz" wrap="square" lIns="89642" tIns="44821" rIns="89642" bIns="44821"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Segoe UI"/>
                  <a:ea typeface="+mn-ea"/>
                  <a:cs typeface="+mn-cs"/>
                </a:endParaRPr>
              </a:p>
            </p:txBody>
          </p:sp>
          <p:sp>
            <p:nvSpPr>
              <p:cNvPr id="27" name="Cylinder 513">
                <a:extLst>
                  <a:ext uri="{FF2B5EF4-FFF2-40B4-BE49-F238E27FC236}">
                    <a16:creationId xmlns:a16="http://schemas.microsoft.com/office/drawing/2014/main" id="{EB4D9442-9C8A-4BA1-B6C0-BC4DC764EC28}"/>
                  </a:ext>
                </a:extLst>
              </p:cNvPr>
              <p:cNvSpPr/>
              <p:nvPr/>
            </p:nvSpPr>
            <p:spPr bwMode="auto">
              <a:xfrm>
                <a:off x="4890920" y="4467296"/>
                <a:ext cx="187675" cy="246559"/>
              </a:xfrm>
              <a:prstGeom prst="can">
                <a:avLst>
                  <a:gd name="adj" fmla="val 39530"/>
                </a:avLst>
              </a:prstGeom>
              <a:solidFill>
                <a:srgbClr val="008272"/>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Light"/>
                  <a:ea typeface="Segoe UI" pitchFamily="34" charset="0"/>
                  <a:cs typeface="Segoe UI" pitchFamily="34" charset="0"/>
                </a:endParaRPr>
              </a:p>
            </p:txBody>
          </p:sp>
          <p:cxnSp>
            <p:nvCxnSpPr>
              <p:cNvPr id="28" name="Straight Arrow Connector 27">
                <a:extLst>
                  <a:ext uri="{FF2B5EF4-FFF2-40B4-BE49-F238E27FC236}">
                    <a16:creationId xmlns:a16="http://schemas.microsoft.com/office/drawing/2014/main" id="{D5A2C849-46C4-48FD-BC0E-3232457B2773}"/>
                  </a:ext>
                </a:extLst>
              </p:cNvPr>
              <p:cNvCxnSpPr>
                <a:cxnSpLocks/>
              </p:cNvCxnSpPr>
              <p:nvPr/>
            </p:nvCxnSpPr>
            <p:spPr>
              <a:xfrm flipV="1">
                <a:off x="4988889" y="4362355"/>
                <a:ext cx="0" cy="140145"/>
              </a:xfrm>
              <a:prstGeom prst="straightConnector1">
                <a:avLst/>
              </a:prstGeom>
              <a:ln w="127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1" name="building_8" title="Icon of tall buildings">
              <a:extLst>
                <a:ext uri="{FF2B5EF4-FFF2-40B4-BE49-F238E27FC236}">
                  <a16:creationId xmlns:a16="http://schemas.microsoft.com/office/drawing/2014/main" id="{83F450FF-EBCC-495F-B406-13161667813F}"/>
                </a:ext>
              </a:extLst>
            </p:cNvPr>
            <p:cNvSpPr>
              <a:spLocks noChangeAspect="1" noEditPoints="1"/>
            </p:cNvSpPr>
            <p:nvPr/>
          </p:nvSpPr>
          <p:spPr bwMode="auto">
            <a:xfrm>
              <a:off x="5687328" y="4994644"/>
              <a:ext cx="321398" cy="50562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Semilight"/>
                <a:ea typeface="+mn-ea"/>
                <a:cs typeface="+mn-cs"/>
              </a:endParaRPr>
            </a:p>
          </p:txBody>
        </p:sp>
      </p:grpSp>
      <p:sp>
        <p:nvSpPr>
          <p:cNvPr id="2" name="Title 1">
            <a:extLst>
              <a:ext uri="{FF2B5EF4-FFF2-40B4-BE49-F238E27FC236}">
                <a16:creationId xmlns:a16="http://schemas.microsoft.com/office/drawing/2014/main" id="{E687225E-ADE7-4969-A76A-FB118A846306}"/>
              </a:ext>
            </a:extLst>
          </p:cNvPr>
          <p:cNvSpPr>
            <a:spLocks noGrp="1"/>
          </p:cNvSpPr>
          <p:nvPr>
            <p:ph type="title"/>
          </p:nvPr>
        </p:nvSpPr>
        <p:spPr>
          <a:xfrm>
            <a:off x="336558" y="352427"/>
            <a:ext cx="11889564" cy="917575"/>
          </a:xfrm>
        </p:spPr>
        <p:txBody>
          <a:bodyPr/>
          <a:lstStyle/>
          <a:p>
            <a:r>
              <a:rPr lang="en-GB" sz="3600">
                <a:solidFill>
                  <a:schemeClr val="tx1"/>
                </a:solidFill>
              </a:rPr>
              <a:t>Offer a path forward to your existing customers</a:t>
            </a:r>
            <a:endParaRPr lang="en-US" sz="3600">
              <a:solidFill>
                <a:schemeClr val="tx1"/>
              </a:solidFill>
            </a:endParaRPr>
          </a:p>
        </p:txBody>
      </p:sp>
      <p:grpSp>
        <p:nvGrpSpPr>
          <p:cNvPr id="35" name="Group 34">
            <a:extLst>
              <a:ext uri="{FF2B5EF4-FFF2-40B4-BE49-F238E27FC236}">
                <a16:creationId xmlns:a16="http://schemas.microsoft.com/office/drawing/2014/main" id="{8C71E341-44B1-4C46-9366-2345EA1B28D8}"/>
              </a:ext>
            </a:extLst>
          </p:cNvPr>
          <p:cNvGrpSpPr/>
          <p:nvPr/>
        </p:nvGrpSpPr>
        <p:grpSpPr>
          <a:xfrm>
            <a:off x="9423400" y="2002705"/>
            <a:ext cx="2516038" cy="3733078"/>
            <a:chOff x="441744" y="2494577"/>
            <a:chExt cx="3594536" cy="5137083"/>
          </a:xfrm>
        </p:grpSpPr>
        <p:sp>
          <p:nvSpPr>
            <p:cNvPr id="38" name="Rectangle 37">
              <a:extLst>
                <a:ext uri="{FF2B5EF4-FFF2-40B4-BE49-F238E27FC236}">
                  <a16:creationId xmlns:a16="http://schemas.microsoft.com/office/drawing/2014/main" id="{1EC04790-8528-454A-B72A-47962637EFE6}"/>
                </a:ext>
              </a:extLst>
            </p:cNvPr>
            <p:cNvSpPr/>
            <p:nvPr/>
          </p:nvSpPr>
          <p:spPr bwMode="auto">
            <a:xfrm>
              <a:off x="441744" y="2510771"/>
              <a:ext cx="3594536" cy="512088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US" sz="1400" b="0" i="1" u="none" strike="noStrike" kern="1200" cap="none" spc="-10" normalizeH="0" baseline="0" noProof="0">
                  <a:ln>
                    <a:noFill/>
                  </a:ln>
                  <a:solidFill>
                    <a:srgbClr val="505050"/>
                  </a:solidFill>
                  <a:effectLst/>
                  <a:uLnTx/>
                  <a:uFillTx/>
                  <a:latin typeface="Segoe UI"/>
                  <a:ea typeface="+mn-ea"/>
                  <a:cs typeface="Segoe UI"/>
                </a:rPr>
                <a:t>For more information see:</a:t>
              </a:r>
            </a:p>
            <a:p>
              <a:pPr marL="285750" marR="0" lvl="0" indent="-285750" algn="l" defTabSz="932742" rtl="0" eaLnBrk="1" fontAlgn="b"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10" normalizeH="0" baseline="0" noProof="0">
                  <a:ln>
                    <a:noFill/>
                  </a:ln>
                  <a:solidFill>
                    <a:srgbClr val="505050"/>
                  </a:solidFill>
                  <a:effectLst/>
                  <a:uLnTx/>
                  <a:uFillTx/>
                  <a:ea typeface="+mn-ea"/>
                  <a:cs typeface="Segoe UI"/>
                  <a:hlinkClick r:id="rId8"/>
                </a:rPr>
                <a:t>Conversation Guide</a:t>
              </a:r>
              <a:endParaRPr kumimoji="0" lang="en-US" sz="1400" b="0" i="1" u="none" strike="noStrike" kern="1200" cap="none" spc="-10" normalizeH="0" baseline="0" noProof="0">
                <a:ln>
                  <a:noFill/>
                </a:ln>
                <a:solidFill>
                  <a:srgbClr val="505050"/>
                </a:solidFill>
                <a:effectLst/>
                <a:uLnTx/>
                <a:uFillTx/>
                <a:ea typeface="+mn-ea"/>
                <a:cs typeface="Segoe UI"/>
              </a:endParaRPr>
            </a:p>
            <a:p>
              <a:pPr marL="285750" indent="-285750" fontAlgn="b">
                <a:spcAft>
                  <a:spcPts val="600"/>
                </a:spcAft>
                <a:buFont typeface="Arial" panose="020B0604020202020204" pitchFamily="34" charset="0"/>
                <a:buChar char="•"/>
                <a:defRPr/>
              </a:pPr>
              <a:r>
                <a:rPr lang="en-US" sz="1400" i="1">
                  <a:solidFill>
                    <a:srgbClr val="505050"/>
                  </a:solidFill>
                  <a:hlinkClick r:id="rId9"/>
                </a:rPr>
                <a:t>Recorded video delivery </a:t>
              </a:r>
              <a:r>
                <a:rPr lang="en-US" sz="1400" i="1">
                  <a:solidFill>
                    <a:srgbClr val="505050"/>
                  </a:solidFill>
                </a:rPr>
                <a:t>of Conversation Guide</a:t>
              </a:r>
            </a:p>
            <a:p>
              <a:pPr marL="285750" lvl="0" indent="-285750" defTabSz="914400" fontAlgn="b">
                <a:spcAft>
                  <a:spcPts val="300"/>
                </a:spcAft>
                <a:buFont typeface="Arial" panose="020B0604020202020204" pitchFamily="34" charset="0"/>
                <a:buChar char="•"/>
                <a:defRPr/>
              </a:pPr>
              <a:r>
                <a:rPr kumimoji="0" lang="en-US" sz="1400" b="0" i="1" u="none" strike="noStrike" kern="1200" cap="none" spc="-10" normalizeH="0" baseline="0" noProof="0">
                  <a:ln>
                    <a:noFill/>
                  </a:ln>
                  <a:solidFill>
                    <a:srgbClr val="505050"/>
                  </a:solidFill>
                  <a:effectLst/>
                  <a:uLnTx/>
                  <a:uFillTx/>
                  <a:ea typeface="+mn-ea"/>
                  <a:cs typeface="Segoe UI"/>
                </a:rPr>
                <a:t>FAQs – </a:t>
              </a:r>
              <a:r>
                <a:rPr lang="en-US" sz="1400" i="1">
                  <a:solidFill>
                    <a:srgbClr val="505050"/>
                  </a:solidFill>
                  <a:hlinkClick r:id="rId10"/>
                </a:rPr>
                <a:t>NAV </a:t>
              </a:r>
              <a:r>
                <a:rPr lang="en-US" sz="1400" i="1">
                  <a:solidFill>
                    <a:srgbClr val="505050"/>
                  </a:solidFill>
                </a:rPr>
                <a:t>&amp; </a:t>
              </a:r>
              <a:r>
                <a:rPr lang="en-US" sz="1400" i="1">
                  <a:solidFill>
                    <a:srgbClr val="505050"/>
                  </a:solidFill>
                  <a:hlinkClick r:id="rId11"/>
                </a:rPr>
                <a:t>GP</a:t>
              </a:r>
              <a:endParaRPr lang="en-US" sz="1400" i="1">
                <a:solidFill>
                  <a:srgbClr val="505050"/>
                </a:solidFill>
              </a:endParaRPr>
            </a:p>
            <a:p>
              <a:pPr marL="285750" indent="-285750">
                <a:spcAft>
                  <a:spcPts val="600"/>
                </a:spcAft>
                <a:buFont typeface="Arial" panose="020B0604020202020204" pitchFamily="34" charset="0"/>
                <a:buChar char="•"/>
                <a:defRPr/>
              </a:pPr>
              <a:r>
                <a:rPr kumimoji="0" lang="en-US" sz="1400" b="0" i="1" u="none" strike="noStrike" kern="1200" cap="none" spc="-10" normalizeH="0" baseline="0" noProof="0">
                  <a:ln>
                    <a:noFill/>
                  </a:ln>
                  <a:solidFill>
                    <a:srgbClr val="505050"/>
                  </a:solidFill>
                  <a:effectLst/>
                  <a:uLnTx/>
                  <a:uFillTx/>
                  <a:ea typeface="+mn-ea"/>
                  <a:cs typeface="Segoe UI"/>
                </a:rPr>
                <a:t>Pitch Decks – </a:t>
              </a:r>
              <a:r>
                <a:rPr lang="en-US" sz="1400" i="1">
                  <a:solidFill>
                    <a:srgbClr val="505050"/>
                  </a:solidFill>
                  <a:hlinkClick r:id="rId12"/>
                </a:rPr>
                <a:t>NAV</a:t>
              </a:r>
              <a:r>
                <a:rPr lang="en-US" sz="1400" i="1">
                  <a:solidFill>
                    <a:srgbClr val="505050"/>
                  </a:solidFill>
                </a:rPr>
                <a:t> &amp; </a:t>
              </a:r>
              <a:r>
                <a:rPr lang="en-US" sz="1400" i="1">
                  <a:solidFill>
                    <a:srgbClr val="505050"/>
                  </a:solidFill>
                  <a:hlinkClick r:id="rId13"/>
                </a:rPr>
                <a:t>GP</a:t>
              </a:r>
              <a:endParaRPr lang="en-US" sz="1400" i="1">
                <a:solidFill>
                  <a:srgbClr val="505050"/>
                </a:solidFill>
              </a:endParaRPr>
            </a:p>
          </p:txBody>
        </p:sp>
        <p:cxnSp>
          <p:nvCxnSpPr>
            <p:cNvPr id="44" name="Straight Connector 43">
              <a:extLst>
                <a:ext uri="{FF2B5EF4-FFF2-40B4-BE49-F238E27FC236}">
                  <a16:creationId xmlns:a16="http://schemas.microsoft.com/office/drawing/2014/main" id="{9912D2D9-DEDB-429A-9292-AF92CD7A11AF}"/>
                </a:ext>
              </a:extLst>
            </p:cNvPr>
            <p:cNvCxnSpPr>
              <a:cxnSpLocks/>
            </p:cNvCxnSpPr>
            <p:nvPr/>
          </p:nvCxnSpPr>
          <p:spPr>
            <a:xfrm>
              <a:off x="441744" y="2494577"/>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grpSp>
      <p:sp>
        <p:nvSpPr>
          <p:cNvPr id="20" name="building_8" title="Icon of tall buildings">
            <a:extLst>
              <a:ext uri="{FF2B5EF4-FFF2-40B4-BE49-F238E27FC236}">
                <a16:creationId xmlns:a16="http://schemas.microsoft.com/office/drawing/2014/main" id="{016E9319-1F0A-4948-8F57-5991976493FE}"/>
              </a:ext>
            </a:extLst>
          </p:cNvPr>
          <p:cNvSpPr>
            <a:spLocks noChangeAspect="1" noEditPoints="1"/>
          </p:cNvSpPr>
          <p:nvPr/>
        </p:nvSpPr>
        <p:spPr bwMode="auto">
          <a:xfrm>
            <a:off x="8249412" y="4255211"/>
            <a:ext cx="257478" cy="40506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Semilight"/>
              <a:ea typeface="+mn-ea"/>
              <a:cs typeface="+mn-cs"/>
            </a:endParaRPr>
          </a:p>
        </p:txBody>
      </p:sp>
      <p:cxnSp>
        <p:nvCxnSpPr>
          <p:cNvPr id="4" name="Straight Connector 3">
            <a:extLst>
              <a:ext uri="{FF2B5EF4-FFF2-40B4-BE49-F238E27FC236}">
                <a16:creationId xmlns:a16="http://schemas.microsoft.com/office/drawing/2014/main" id="{4464D1BD-C3DC-4632-A1D1-4BEED39A1648}"/>
              </a:ext>
            </a:extLst>
          </p:cNvPr>
          <p:cNvCxnSpPr/>
          <p:nvPr/>
        </p:nvCxnSpPr>
        <p:spPr>
          <a:xfrm>
            <a:off x="6883400" y="2313941"/>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060925-5A45-4B30-87B9-4363AC0E9019}"/>
              </a:ext>
            </a:extLst>
          </p:cNvPr>
          <p:cNvCxnSpPr/>
          <p:nvPr/>
        </p:nvCxnSpPr>
        <p:spPr>
          <a:xfrm>
            <a:off x="6883400" y="3360972"/>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54FA53-B819-474A-B571-409F5C425E46}"/>
              </a:ext>
            </a:extLst>
          </p:cNvPr>
          <p:cNvCxnSpPr/>
          <p:nvPr/>
        </p:nvCxnSpPr>
        <p:spPr>
          <a:xfrm>
            <a:off x="6883400" y="4339712"/>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2423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04D4EAF-A195-4E5E-B3BF-B97B2775295A}"/>
              </a:ext>
            </a:extLst>
          </p:cNvPr>
          <p:cNvGrpSpPr/>
          <p:nvPr/>
        </p:nvGrpSpPr>
        <p:grpSpPr>
          <a:xfrm>
            <a:off x="441744" y="1165645"/>
            <a:ext cx="3594536" cy="5422937"/>
            <a:chOff x="441744" y="1165645"/>
            <a:chExt cx="3594536" cy="5422937"/>
          </a:xfrm>
        </p:grpSpPr>
        <p:sp>
          <p:nvSpPr>
            <p:cNvPr id="4" name="TextBox 3">
              <a:extLst>
                <a:ext uri="{FF2B5EF4-FFF2-40B4-BE49-F238E27FC236}">
                  <a16:creationId xmlns:a16="http://schemas.microsoft.com/office/drawing/2014/main" id="{00937804-4DD2-4E16-A7E2-5DFB4CC02DF9}"/>
                </a:ext>
              </a:extLst>
            </p:cNvPr>
            <p:cNvSpPr txBox="1"/>
            <p:nvPr/>
          </p:nvSpPr>
          <p:spPr>
            <a:xfrm>
              <a:off x="1924824" y="1791643"/>
              <a:ext cx="628377"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Cloud</a:t>
              </a:r>
            </a:p>
          </p:txBody>
        </p:sp>
        <p:sp>
          <p:nvSpPr>
            <p:cNvPr id="43" name="Freeform: Shape 42">
              <a:extLst>
                <a:ext uri="{FF2B5EF4-FFF2-40B4-BE49-F238E27FC236}">
                  <a16:creationId xmlns:a16="http://schemas.microsoft.com/office/drawing/2014/main" id="{3EACFC06-D5D9-4B2D-90F5-761AB91B3AA8}"/>
                </a:ext>
              </a:extLst>
            </p:cNvPr>
            <p:cNvSpPr>
              <a:spLocks noChangeAspect="1"/>
            </p:cNvSpPr>
            <p:nvPr/>
          </p:nvSpPr>
          <p:spPr bwMode="auto">
            <a:xfrm flipV="1">
              <a:off x="1788016" y="1165645"/>
              <a:ext cx="901993" cy="54864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6" name="Rectangle 5">
              <a:extLst>
                <a:ext uri="{FF2B5EF4-FFF2-40B4-BE49-F238E27FC236}">
                  <a16:creationId xmlns:a16="http://schemas.microsoft.com/office/drawing/2014/main" id="{F86FCE7C-667F-4E75-8226-4B3E324AD9B8}"/>
                </a:ext>
              </a:extLst>
            </p:cNvPr>
            <p:cNvSpPr/>
            <p:nvPr/>
          </p:nvSpPr>
          <p:spPr bwMode="auto">
            <a:xfrm>
              <a:off x="441744" y="2510773"/>
              <a:ext cx="3594536" cy="200743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be a cloud company</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lower IT infrastructure cost, support cost or cost of compliance/fines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shift from Capex to </a:t>
              </a:r>
              <a:r>
                <a:rPr lang="en-US" sz="1100" err="1">
                  <a:gradFill>
                    <a:gsLst>
                      <a:gs pos="2917">
                        <a:srgbClr val="1A1A1A"/>
                      </a:gs>
                      <a:gs pos="30000">
                        <a:srgbClr val="1A1A1A"/>
                      </a:gs>
                    </a:gsLst>
                    <a:lin ang="5400000" scaled="0"/>
                  </a:gradFill>
                </a:rPr>
                <a:t>Opex</a:t>
              </a:r>
              <a:r>
                <a:rPr lang="en-US" sz="1100">
                  <a:gradFill>
                    <a:gsLst>
                      <a:gs pos="2917">
                        <a:srgbClr val="1A1A1A"/>
                      </a:gs>
                      <a:gs pos="30000">
                        <a:srgbClr val="1A1A1A"/>
                      </a:gs>
                    </a:gsLst>
                    <a:lin ang="5400000" scaled="0"/>
                  </a:gradFill>
                </a:rPr>
                <a:t> cost models</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Looking for an integrated solution</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Customer has needs which changed dramatically over the years using ERP</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Experiences a data incident (losing back-up, security)</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New standards (E.g. GDPR) </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Employee churn for modern companies</a:t>
              </a:r>
            </a:p>
            <a:p>
              <a:pPr>
                <a:spcAft>
                  <a:spcPts val="300"/>
                </a:spcAft>
              </a:pPr>
              <a:endParaRPr lang="en-US" sz="1100">
                <a:gradFill>
                  <a:gsLst>
                    <a:gs pos="2917">
                      <a:srgbClr val="1A1A1A"/>
                    </a:gs>
                    <a:gs pos="30000">
                      <a:srgbClr val="1A1A1A"/>
                    </a:gs>
                  </a:gsLst>
                  <a:lin ang="5400000" scaled="0"/>
                </a:gradFill>
              </a:endParaRPr>
            </a:p>
          </p:txBody>
        </p:sp>
        <p:sp>
          <p:nvSpPr>
            <p:cNvPr id="23" name="Rectangle 22">
              <a:extLst>
                <a:ext uri="{FF2B5EF4-FFF2-40B4-BE49-F238E27FC236}">
                  <a16:creationId xmlns:a16="http://schemas.microsoft.com/office/drawing/2014/main" id="{90A66648-AE91-4B42-969D-83D99ADA17D5}"/>
                </a:ext>
              </a:extLst>
            </p:cNvPr>
            <p:cNvSpPr/>
            <p:nvPr/>
          </p:nvSpPr>
          <p:spPr bwMode="auto">
            <a:xfrm>
              <a:off x="441744"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have a lot of customizations</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available</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released on AppSource as Extensions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need many ISV solutions</a:t>
              </a:r>
            </a:p>
          </p:txBody>
        </p:sp>
        <p:grpSp>
          <p:nvGrpSpPr>
            <p:cNvPr id="30" name="Group 29">
              <a:extLst>
                <a:ext uri="{FF2B5EF4-FFF2-40B4-BE49-F238E27FC236}">
                  <a16:creationId xmlns:a16="http://schemas.microsoft.com/office/drawing/2014/main" id="{20970039-15B5-4C5C-B7E5-5BE900436D82}"/>
                </a:ext>
              </a:extLst>
            </p:cNvPr>
            <p:cNvGrpSpPr/>
            <p:nvPr/>
          </p:nvGrpSpPr>
          <p:grpSpPr>
            <a:xfrm>
              <a:off x="441744" y="2207238"/>
              <a:ext cx="3594536" cy="287339"/>
              <a:chOff x="441744" y="2510584"/>
              <a:chExt cx="3594536" cy="287339"/>
            </a:xfrm>
          </p:grpSpPr>
          <p:cxnSp>
            <p:nvCxnSpPr>
              <p:cNvPr id="5" name="Straight Connector 4">
                <a:extLst>
                  <a:ext uri="{FF2B5EF4-FFF2-40B4-BE49-F238E27FC236}">
                    <a16:creationId xmlns:a16="http://schemas.microsoft.com/office/drawing/2014/main" id="{B6C0B13D-C1DA-41CA-BB14-787FB60DF7EE}"/>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29" name="Rectangle 28">
                <a:extLst>
                  <a:ext uri="{FF2B5EF4-FFF2-40B4-BE49-F238E27FC236}">
                    <a16:creationId xmlns:a16="http://schemas.microsoft.com/office/drawing/2014/main" id="{A7EC3B34-C7BC-4498-BD18-94FE71618413}"/>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58" name="Group 57">
              <a:extLst>
                <a:ext uri="{FF2B5EF4-FFF2-40B4-BE49-F238E27FC236}">
                  <a16:creationId xmlns:a16="http://schemas.microsoft.com/office/drawing/2014/main" id="{0D2589EB-FFBB-436F-9734-8AF34B6DDA0F}"/>
                </a:ext>
              </a:extLst>
            </p:cNvPr>
            <p:cNvGrpSpPr/>
            <p:nvPr/>
          </p:nvGrpSpPr>
          <p:grpSpPr>
            <a:xfrm>
              <a:off x="441744" y="4921865"/>
              <a:ext cx="3594536" cy="287339"/>
              <a:chOff x="441744" y="2510584"/>
              <a:chExt cx="3594536" cy="287339"/>
            </a:xfrm>
          </p:grpSpPr>
          <p:cxnSp>
            <p:nvCxnSpPr>
              <p:cNvPr id="59" name="Straight Connector 58">
                <a:extLst>
                  <a:ext uri="{FF2B5EF4-FFF2-40B4-BE49-F238E27FC236}">
                    <a16:creationId xmlns:a16="http://schemas.microsoft.com/office/drawing/2014/main" id="{BC77AB9E-9827-4291-A7B1-3E9E5C5C007B}"/>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0" name="Rectangle 59">
                <a:extLst>
                  <a:ext uri="{FF2B5EF4-FFF2-40B4-BE49-F238E27FC236}">
                    <a16:creationId xmlns:a16="http://schemas.microsoft.com/office/drawing/2014/main" id="{38AFAC61-AB96-43FF-9A4B-7ED8E941BEA0}"/>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grpSp>
        <p:nvGrpSpPr>
          <p:cNvPr id="13" name="Group 12">
            <a:extLst>
              <a:ext uri="{FF2B5EF4-FFF2-40B4-BE49-F238E27FC236}">
                <a16:creationId xmlns:a16="http://schemas.microsoft.com/office/drawing/2014/main" id="{EAC58AAC-7881-4010-BB50-C6BAA0E2C590}"/>
              </a:ext>
            </a:extLst>
          </p:cNvPr>
          <p:cNvGrpSpPr/>
          <p:nvPr/>
        </p:nvGrpSpPr>
        <p:grpSpPr>
          <a:xfrm>
            <a:off x="4410470" y="1161344"/>
            <a:ext cx="3594536" cy="5427238"/>
            <a:chOff x="4410470" y="1161344"/>
            <a:chExt cx="3594536" cy="5427238"/>
          </a:xfrm>
        </p:grpSpPr>
        <p:sp>
          <p:nvSpPr>
            <p:cNvPr id="15" name="TextBox 14">
              <a:extLst>
                <a:ext uri="{FF2B5EF4-FFF2-40B4-BE49-F238E27FC236}">
                  <a16:creationId xmlns:a16="http://schemas.microsoft.com/office/drawing/2014/main" id="{DC23948F-864F-4D02-8BEE-024AEF6F9A37}"/>
                </a:ext>
              </a:extLst>
            </p:cNvPr>
            <p:cNvSpPr txBox="1"/>
            <p:nvPr/>
          </p:nvSpPr>
          <p:spPr>
            <a:xfrm>
              <a:off x="5626649" y="1791643"/>
              <a:ext cx="1162178"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Cloud sync</a:t>
              </a:r>
            </a:p>
          </p:txBody>
        </p:sp>
        <p:grpSp>
          <p:nvGrpSpPr>
            <p:cNvPr id="44" name="Group 43">
              <a:extLst>
                <a:ext uri="{FF2B5EF4-FFF2-40B4-BE49-F238E27FC236}">
                  <a16:creationId xmlns:a16="http://schemas.microsoft.com/office/drawing/2014/main" id="{7220F283-0756-4B63-BE77-E26215D8FB4E}"/>
                </a:ext>
              </a:extLst>
            </p:cNvPr>
            <p:cNvGrpSpPr>
              <a:grpSpLocks noChangeAspect="1"/>
            </p:cNvGrpSpPr>
            <p:nvPr/>
          </p:nvGrpSpPr>
          <p:grpSpPr>
            <a:xfrm>
              <a:off x="5892098" y="1161344"/>
              <a:ext cx="631281" cy="548640"/>
              <a:chOff x="4718213" y="4746025"/>
              <a:chExt cx="427172" cy="398021"/>
            </a:xfrm>
          </p:grpSpPr>
          <p:sp>
            <p:nvSpPr>
              <p:cNvPr id="45" name="Freeform 128">
                <a:extLst>
                  <a:ext uri="{FF2B5EF4-FFF2-40B4-BE49-F238E27FC236}">
                    <a16:creationId xmlns:a16="http://schemas.microsoft.com/office/drawing/2014/main" id="{75E283A1-A77D-4AF7-B4C1-B12B1C256BC4}"/>
                  </a:ext>
                </a:extLst>
              </p:cNvPr>
              <p:cNvSpPr>
                <a:spLocks noChangeAspect="1"/>
              </p:cNvSpPr>
              <p:nvPr/>
            </p:nvSpPr>
            <p:spPr bwMode="auto">
              <a:xfrm>
                <a:off x="4718213" y="4746025"/>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9050">
                <a:solidFill>
                  <a:schemeClr val="tx1"/>
                </a:solidFill>
                <a:miter lim="800000"/>
              </a:ln>
            </p:spPr>
            <p:txBody>
              <a:bodyPr vert="horz" wrap="square" lIns="89642" tIns="44821" rIns="89642" bIns="44821" numCol="1" anchor="t" anchorCtr="0" compatLnSpc="1">
                <a:prstTxWarp prst="textNoShape">
                  <a:avLst/>
                </a:prstTxWarp>
              </a:bodyPr>
              <a:lstStyle/>
              <a:p>
                <a:endParaRPr lang="en-US">
                  <a:solidFill>
                    <a:srgbClr val="333333"/>
                  </a:solidFill>
                  <a:latin typeface="Segoe UI"/>
                </a:endParaRPr>
              </a:p>
            </p:txBody>
          </p:sp>
          <p:sp>
            <p:nvSpPr>
              <p:cNvPr id="46" name="Cylinder 513">
                <a:extLst>
                  <a:ext uri="{FF2B5EF4-FFF2-40B4-BE49-F238E27FC236}">
                    <a16:creationId xmlns:a16="http://schemas.microsoft.com/office/drawing/2014/main" id="{3CB10B4A-6D95-4451-8884-3205B7324222}"/>
                  </a:ext>
                </a:extLst>
              </p:cNvPr>
              <p:cNvSpPr/>
              <p:nvPr/>
            </p:nvSpPr>
            <p:spPr bwMode="auto">
              <a:xfrm>
                <a:off x="4828660" y="4897487"/>
                <a:ext cx="187675" cy="246559"/>
              </a:xfrm>
              <a:prstGeom prst="can">
                <a:avLst>
                  <a:gd name="adj" fmla="val 39530"/>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endParaRPr lang="en-US">
                  <a:solidFill>
                    <a:srgbClr val="0078D7"/>
                  </a:solidFill>
                  <a:latin typeface="Segoe UI Light"/>
                  <a:ea typeface="Segoe UI" pitchFamily="34" charset="0"/>
                  <a:cs typeface="Segoe UI" pitchFamily="34" charset="0"/>
                </a:endParaRPr>
              </a:p>
            </p:txBody>
          </p:sp>
          <p:cxnSp>
            <p:nvCxnSpPr>
              <p:cNvPr id="47" name="Straight Arrow Connector 46">
                <a:extLst>
                  <a:ext uri="{FF2B5EF4-FFF2-40B4-BE49-F238E27FC236}">
                    <a16:creationId xmlns:a16="http://schemas.microsoft.com/office/drawing/2014/main" id="{DF90AE6D-CD5E-4C1C-858C-64FD883E67F6}"/>
                  </a:ext>
                </a:extLst>
              </p:cNvPr>
              <p:cNvCxnSpPr>
                <a:cxnSpLocks/>
              </p:cNvCxnSpPr>
              <p:nvPr/>
            </p:nvCxnSpPr>
            <p:spPr>
              <a:xfrm flipV="1">
                <a:off x="4922497" y="4797211"/>
                <a:ext cx="0" cy="140145"/>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2B86206-F442-4062-87FB-D679D69C00D2}"/>
                </a:ext>
              </a:extLst>
            </p:cNvPr>
            <p:cNvSpPr/>
            <p:nvPr/>
          </p:nvSpPr>
          <p:spPr bwMode="auto">
            <a:xfrm>
              <a:off x="4410470" y="2506529"/>
              <a:ext cx="3594536" cy="20116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Not sure about the cloud right now but wants to try the cloud while remaining on-premises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move to the cloud but can not migrate right now due to budget constraints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move to the cloud but can not migrate right now due to technical constraints outlined below</a:t>
              </a:r>
            </a:p>
            <a:p>
              <a:pPr marL="171450" indent="-171450">
                <a:spcBef>
                  <a:spcPts val="0"/>
                </a:spcBef>
                <a:spcAft>
                  <a:spcPts val="300"/>
                </a:spcAft>
                <a:buFont typeface="Arial" panose="020B0604020202020204" pitchFamily="34" charset="0"/>
                <a:buChar char="•"/>
                <a:defRPr/>
              </a:pPr>
              <a:endParaRPr lang="en-US" sz="1100">
                <a:gradFill>
                  <a:gsLst>
                    <a:gs pos="2917">
                      <a:srgbClr val="1A1A1A"/>
                    </a:gs>
                    <a:gs pos="30000">
                      <a:srgbClr val="1A1A1A"/>
                    </a:gs>
                  </a:gsLst>
                  <a:lin ang="5400000" scaled="0"/>
                </a:gradFill>
              </a:endParaRPr>
            </a:p>
          </p:txBody>
        </p:sp>
        <p:sp>
          <p:nvSpPr>
            <p:cNvPr id="25" name="Rectangle 24">
              <a:extLst>
                <a:ext uri="{FF2B5EF4-FFF2-40B4-BE49-F238E27FC236}">
                  <a16:creationId xmlns:a16="http://schemas.microsoft.com/office/drawing/2014/main" id="{600BD9C6-8B1D-4425-9F63-B1DA740C242A}"/>
                </a:ext>
              </a:extLst>
            </p:cNvPr>
            <p:cNvSpPr/>
            <p:nvPr/>
          </p:nvSpPr>
          <p:spPr bwMode="auto">
            <a:xfrm>
              <a:off x="4410470"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Can’t move all customizations to extensions right now</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available</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not available on AppSource as Extensions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ISV solutions not available on AppSource</a:t>
              </a:r>
            </a:p>
          </p:txBody>
        </p:sp>
        <p:grpSp>
          <p:nvGrpSpPr>
            <p:cNvPr id="52" name="Group 51">
              <a:extLst>
                <a:ext uri="{FF2B5EF4-FFF2-40B4-BE49-F238E27FC236}">
                  <a16:creationId xmlns:a16="http://schemas.microsoft.com/office/drawing/2014/main" id="{6A84F349-0624-47FA-9D54-03C38E1AE2FD}"/>
                </a:ext>
              </a:extLst>
            </p:cNvPr>
            <p:cNvGrpSpPr/>
            <p:nvPr/>
          </p:nvGrpSpPr>
          <p:grpSpPr>
            <a:xfrm>
              <a:off x="4410470" y="2207238"/>
              <a:ext cx="3594536" cy="287339"/>
              <a:chOff x="441744" y="2510584"/>
              <a:chExt cx="3594536" cy="287339"/>
            </a:xfrm>
          </p:grpSpPr>
          <p:cxnSp>
            <p:nvCxnSpPr>
              <p:cNvPr id="53" name="Straight Connector 52">
                <a:extLst>
                  <a:ext uri="{FF2B5EF4-FFF2-40B4-BE49-F238E27FC236}">
                    <a16:creationId xmlns:a16="http://schemas.microsoft.com/office/drawing/2014/main" id="{00850838-196A-4F41-9518-23681F527754}"/>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54" name="Rectangle 53">
                <a:extLst>
                  <a:ext uri="{FF2B5EF4-FFF2-40B4-BE49-F238E27FC236}">
                    <a16:creationId xmlns:a16="http://schemas.microsoft.com/office/drawing/2014/main" id="{EDEC448B-3E8A-4634-8781-911D6F2D866C}"/>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61" name="Group 60">
              <a:extLst>
                <a:ext uri="{FF2B5EF4-FFF2-40B4-BE49-F238E27FC236}">
                  <a16:creationId xmlns:a16="http://schemas.microsoft.com/office/drawing/2014/main" id="{C9C5F381-694C-40BD-8F17-B0297C9CBFC1}"/>
                </a:ext>
              </a:extLst>
            </p:cNvPr>
            <p:cNvGrpSpPr/>
            <p:nvPr/>
          </p:nvGrpSpPr>
          <p:grpSpPr>
            <a:xfrm>
              <a:off x="4410470" y="4921865"/>
              <a:ext cx="3594536" cy="287339"/>
              <a:chOff x="441744" y="2510584"/>
              <a:chExt cx="3594536" cy="287339"/>
            </a:xfrm>
          </p:grpSpPr>
          <p:cxnSp>
            <p:nvCxnSpPr>
              <p:cNvPr id="62" name="Straight Connector 61">
                <a:extLst>
                  <a:ext uri="{FF2B5EF4-FFF2-40B4-BE49-F238E27FC236}">
                    <a16:creationId xmlns:a16="http://schemas.microsoft.com/office/drawing/2014/main" id="{9BE54E97-CDF5-41CB-AADC-BC1FCD10D436}"/>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3" name="Rectangle 62">
                <a:extLst>
                  <a:ext uri="{FF2B5EF4-FFF2-40B4-BE49-F238E27FC236}">
                    <a16:creationId xmlns:a16="http://schemas.microsoft.com/office/drawing/2014/main" id="{90745562-5FAF-4500-8F91-0637DA347018}"/>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grpSp>
        <p:nvGrpSpPr>
          <p:cNvPr id="14" name="Group 13">
            <a:extLst>
              <a:ext uri="{FF2B5EF4-FFF2-40B4-BE49-F238E27FC236}">
                <a16:creationId xmlns:a16="http://schemas.microsoft.com/office/drawing/2014/main" id="{DE5FB009-DBE6-4A05-9095-7B470984DB0B}"/>
              </a:ext>
            </a:extLst>
          </p:cNvPr>
          <p:cNvGrpSpPr/>
          <p:nvPr/>
        </p:nvGrpSpPr>
        <p:grpSpPr>
          <a:xfrm>
            <a:off x="8379196" y="1161344"/>
            <a:ext cx="3594536" cy="5427238"/>
            <a:chOff x="8379196" y="1161344"/>
            <a:chExt cx="3594536" cy="5427238"/>
          </a:xfrm>
        </p:grpSpPr>
        <p:sp>
          <p:nvSpPr>
            <p:cNvPr id="20" name="TextBox 19">
              <a:extLst>
                <a:ext uri="{FF2B5EF4-FFF2-40B4-BE49-F238E27FC236}">
                  <a16:creationId xmlns:a16="http://schemas.microsoft.com/office/drawing/2014/main" id="{3A83B0FF-A678-4AE0-9836-7192292D1F01}"/>
                </a:ext>
              </a:extLst>
            </p:cNvPr>
            <p:cNvSpPr txBox="1"/>
            <p:nvPr/>
          </p:nvSpPr>
          <p:spPr>
            <a:xfrm>
              <a:off x="9690979" y="1791643"/>
              <a:ext cx="1354089"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On-Premises</a:t>
              </a:r>
            </a:p>
          </p:txBody>
        </p:sp>
        <p:sp>
          <p:nvSpPr>
            <p:cNvPr id="42" name="building_8" title="Icon of tall buildings">
              <a:extLst>
                <a:ext uri="{FF2B5EF4-FFF2-40B4-BE49-F238E27FC236}">
                  <a16:creationId xmlns:a16="http://schemas.microsoft.com/office/drawing/2014/main" id="{6A6A536B-BA56-403D-9C53-082DC03CA708}"/>
                </a:ext>
              </a:extLst>
            </p:cNvPr>
            <p:cNvSpPr>
              <a:spLocks noChangeAspect="1" noEditPoints="1"/>
            </p:cNvSpPr>
            <p:nvPr/>
          </p:nvSpPr>
          <p:spPr bwMode="auto">
            <a:xfrm>
              <a:off x="10002096" y="1161344"/>
              <a:ext cx="348737" cy="548640"/>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26" name="Rectangle 25">
              <a:extLst>
                <a:ext uri="{FF2B5EF4-FFF2-40B4-BE49-F238E27FC236}">
                  <a16:creationId xmlns:a16="http://schemas.microsoft.com/office/drawing/2014/main" id="{4B1EE0DE-D4C5-455E-87FC-F415084976A7}"/>
                </a:ext>
              </a:extLst>
            </p:cNvPr>
            <p:cNvSpPr/>
            <p:nvPr/>
          </p:nvSpPr>
          <p:spPr bwMode="auto">
            <a:xfrm>
              <a:off x="8379196" y="2506529"/>
              <a:ext cx="3594536" cy="20116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want to move to cloud</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Needs to stay on-premises (ex. regulation)</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Just completed upgrade to their current version and do not have funds to upgrade again</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Has recently invested in new servers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Has a huge, highly skilled IT department (24/7)</a:t>
              </a:r>
            </a:p>
          </p:txBody>
        </p:sp>
        <p:sp>
          <p:nvSpPr>
            <p:cNvPr id="27" name="Rectangle 26">
              <a:extLst>
                <a:ext uri="{FF2B5EF4-FFF2-40B4-BE49-F238E27FC236}">
                  <a16:creationId xmlns:a16="http://schemas.microsoft.com/office/drawing/2014/main" id="{E6B596EB-5323-49D8-B4AD-B6DF3CA962BA}"/>
                </a:ext>
              </a:extLst>
            </p:cNvPr>
            <p:cNvSpPr/>
            <p:nvPr/>
          </p:nvSpPr>
          <p:spPr bwMode="auto">
            <a:xfrm>
              <a:off x="8379196"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Can’t move all customizations to extensions right now</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not available</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not available on AppSource as Extensions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ISV solutions not available on AppSource</a:t>
              </a:r>
            </a:p>
          </p:txBody>
        </p:sp>
        <p:grpSp>
          <p:nvGrpSpPr>
            <p:cNvPr id="55" name="Group 54">
              <a:extLst>
                <a:ext uri="{FF2B5EF4-FFF2-40B4-BE49-F238E27FC236}">
                  <a16:creationId xmlns:a16="http://schemas.microsoft.com/office/drawing/2014/main" id="{4E57E686-2D5A-4EAF-8C15-F7289796FC8C}"/>
                </a:ext>
              </a:extLst>
            </p:cNvPr>
            <p:cNvGrpSpPr/>
            <p:nvPr/>
          </p:nvGrpSpPr>
          <p:grpSpPr>
            <a:xfrm>
              <a:off x="8379196" y="2207238"/>
              <a:ext cx="3594536" cy="287339"/>
              <a:chOff x="441744" y="2510584"/>
              <a:chExt cx="3594536" cy="287339"/>
            </a:xfrm>
          </p:grpSpPr>
          <p:cxnSp>
            <p:nvCxnSpPr>
              <p:cNvPr id="56" name="Straight Connector 55">
                <a:extLst>
                  <a:ext uri="{FF2B5EF4-FFF2-40B4-BE49-F238E27FC236}">
                    <a16:creationId xmlns:a16="http://schemas.microsoft.com/office/drawing/2014/main" id="{E50A1BF3-F211-453F-8E4C-5666979AB8D1}"/>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57" name="Rectangle 56">
                <a:extLst>
                  <a:ext uri="{FF2B5EF4-FFF2-40B4-BE49-F238E27FC236}">
                    <a16:creationId xmlns:a16="http://schemas.microsoft.com/office/drawing/2014/main" id="{0382AE9D-4E12-49E6-9878-9059601EC80D}"/>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64" name="Group 63">
              <a:extLst>
                <a:ext uri="{FF2B5EF4-FFF2-40B4-BE49-F238E27FC236}">
                  <a16:creationId xmlns:a16="http://schemas.microsoft.com/office/drawing/2014/main" id="{183C1A73-AED8-4FB4-86B5-56985F268602}"/>
                </a:ext>
              </a:extLst>
            </p:cNvPr>
            <p:cNvGrpSpPr/>
            <p:nvPr/>
          </p:nvGrpSpPr>
          <p:grpSpPr>
            <a:xfrm>
              <a:off x="8379196" y="4921865"/>
              <a:ext cx="3594536" cy="287339"/>
              <a:chOff x="441744" y="2510584"/>
              <a:chExt cx="3594536" cy="287339"/>
            </a:xfrm>
          </p:grpSpPr>
          <p:cxnSp>
            <p:nvCxnSpPr>
              <p:cNvPr id="65" name="Straight Connector 64">
                <a:extLst>
                  <a:ext uri="{FF2B5EF4-FFF2-40B4-BE49-F238E27FC236}">
                    <a16:creationId xmlns:a16="http://schemas.microsoft.com/office/drawing/2014/main" id="{203F1366-CF8D-4696-9E71-29E96AEB90F0}"/>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6" name="Rectangle 65">
                <a:extLst>
                  <a:ext uri="{FF2B5EF4-FFF2-40B4-BE49-F238E27FC236}">
                    <a16:creationId xmlns:a16="http://schemas.microsoft.com/office/drawing/2014/main" id="{584264E8-D2D4-4413-9FE8-2BCD3BF25CCA}"/>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sp>
        <p:nvSpPr>
          <p:cNvPr id="50" name="Title 4">
            <a:extLst>
              <a:ext uri="{FF2B5EF4-FFF2-40B4-BE49-F238E27FC236}">
                <a16:creationId xmlns:a16="http://schemas.microsoft.com/office/drawing/2014/main" id="{07EA4467-3B50-4AF6-A533-EEBB8657216A}"/>
              </a:ext>
            </a:extLst>
          </p:cNvPr>
          <p:cNvSpPr txBox="1">
            <a:spLocks/>
          </p:cNvSpPr>
          <p:nvPr/>
        </p:nvSpPr>
        <p:spPr>
          <a:xfrm>
            <a:off x="312743" y="342905"/>
            <a:ext cx="11889564" cy="917575"/>
          </a:xfrm>
          <a:prstGeom prst="rect">
            <a:avLst/>
          </a:prstGeom>
        </p:spPr>
        <p:txBody>
          <a:bodyPr vert="horz" wrap="square" lIns="146304" tIns="91440" rIns="146304" bIns="91440" rtlCol="0" anchor="t">
            <a:noAutofit/>
          </a:bodyPr>
          <a:lstStyle>
            <a:lvl1pPr algn="l" defTabSz="932384" rtl="0" eaLnBrk="1" latinLnBrk="0" hangingPunct="1">
              <a:lnSpc>
                <a:spcPct val="90000"/>
              </a:lnSpc>
              <a:spcBef>
                <a:spcPct val="0"/>
              </a:spcBef>
              <a:buNone/>
              <a:defRPr lang="en-US" sz="4080" b="0" kern="1200" cap="none" spc="-102" baseline="0" dirty="0">
                <a:ln w="3175">
                  <a:noFill/>
                </a:ln>
                <a:solidFill>
                  <a:schemeClr val="tx1">
                    <a:lumMod val="75000"/>
                  </a:schemeClr>
                </a:solidFill>
                <a:effectLst/>
                <a:latin typeface="+mj-lt"/>
                <a:ea typeface="+mn-ea"/>
                <a:cs typeface="Segoe UI" pitchFamily="34" charset="0"/>
              </a:defRPr>
            </a:lvl1pPr>
          </a:lstStyle>
          <a:p>
            <a:pPr lvl="0"/>
            <a:r>
              <a:rPr lang="en-US" sz="3600"/>
              <a:t>Recommended approach by customer attributes</a:t>
            </a:r>
            <a:endParaRPr kumimoji="0" lang="en-US" sz="3600" b="0" i="0" u="none" strike="noStrike" kern="1200" cap="none" spc="-102" normalizeH="0" baseline="0" noProof="0">
              <a:ln w="3175">
                <a:noFill/>
              </a:ln>
              <a:solidFill>
                <a:srgbClr val="505050">
                  <a:lumMod val="75000"/>
                </a:srgbClr>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138573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48F448B-E7A4-46F8-9945-093C117C75F6}"/>
              </a:ext>
            </a:extLst>
          </p:cNvPr>
          <p:cNvSpPr/>
          <p:nvPr/>
        </p:nvSpPr>
        <p:spPr bwMode="auto">
          <a:xfrm>
            <a:off x="4272373" y="1831789"/>
            <a:ext cx="3637153" cy="1305112"/>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25" marR="0" lvl="0" indent="-174625" algn="l" defTabSz="914400" rtl="0" eaLnBrk="1" fontAlgn="b" latinLnBrk="0" hangingPunct="1">
              <a:lnSpc>
                <a:spcPct val="90000"/>
              </a:lnSpc>
              <a:spcBef>
                <a:spcPts val="0"/>
              </a:spcBef>
              <a:spcAft>
                <a:spcPts val="3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505050"/>
                </a:solidFill>
                <a:effectLst/>
                <a:uLnTx/>
                <a:uFillTx/>
                <a:latin typeface="Segoe UI"/>
                <a:ea typeface="+mn-ea"/>
                <a:cs typeface="+mn-cs"/>
              </a:rPr>
              <a:t>Offer 3 options</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Cloud</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Cloud sync</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On-Premises</a:t>
            </a:r>
          </a:p>
          <a:p>
            <a:pPr marL="752121" marR="0" lvl="1"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53535"/>
              </a:solidFill>
              <a:effectLst/>
              <a:uLnTx/>
              <a:uFillTx/>
              <a:latin typeface="Segoe UI"/>
              <a:ea typeface="+mn-ea"/>
              <a:cs typeface="+mn-cs"/>
            </a:endParaRPr>
          </a:p>
          <a:p>
            <a:pPr marL="466371" marR="0" lvl="1" indent="0" algn="l" defTabSz="914400" rtl="0" eaLnBrk="1" fontAlgn="auto" latinLnBrk="0" hangingPunct="1">
              <a:lnSpc>
                <a:spcPct val="9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srgbClr val="353535"/>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7D453D5B-220B-46B1-91BA-99EDADE15822}"/>
              </a:ext>
            </a:extLst>
          </p:cNvPr>
          <p:cNvSpPr/>
          <p:nvPr/>
        </p:nvSpPr>
        <p:spPr bwMode="auto">
          <a:xfrm>
            <a:off x="467183" y="1831789"/>
            <a:ext cx="3637153" cy="1305112"/>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25" marR="0" lvl="0" indent="-174625" algn="l" defTabSz="914400" rtl="0" eaLnBrk="1" fontAlgn="b" latinLnBrk="0" hangingPunct="1">
              <a:lnSpc>
                <a:spcPct val="90000"/>
              </a:lnSpc>
              <a:spcBef>
                <a:spcPts val="0"/>
              </a:spcBef>
              <a:spcAft>
                <a:spcPts val="3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505050"/>
                </a:solidFill>
                <a:effectLst/>
                <a:uLnTx/>
                <a:uFillTx/>
                <a:latin typeface="Segoe UI"/>
                <a:ea typeface="+mn-ea"/>
                <a:cs typeface="+mn-cs"/>
              </a:rPr>
              <a:t>Educate yourself about CSP (</a:t>
            </a:r>
            <a:r>
              <a:rPr lang="en-US" sz="1100" b="1" dirty="0">
                <a:solidFill>
                  <a:srgbClr val="505050"/>
                </a:solidFill>
                <a:latin typeface="Segoe UI"/>
                <a:hlinkClick r:id="rId3" action="ppaction://hlinksldjump"/>
              </a:rPr>
              <a:t>Slide 12</a:t>
            </a:r>
            <a:r>
              <a:rPr kumimoji="0" lang="en-US" sz="1100" b="1" i="0" u="none" strike="noStrike" kern="1200" cap="none" spc="0" normalizeH="0" baseline="0" noProof="0" dirty="0">
                <a:ln>
                  <a:noFill/>
                </a:ln>
                <a:solidFill>
                  <a:srgbClr val="505050"/>
                </a:solidFill>
                <a:effectLst/>
                <a:uLnTx/>
                <a:uFillTx/>
                <a:latin typeface="Segoe UI"/>
                <a:ea typeface="+mn-ea"/>
                <a:cs typeface="+mn-cs"/>
              </a:rPr>
              <a:t>) and Business Central (</a:t>
            </a:r>
            <a:r>
              <a:rPr kumimoji="0" lang="en-US" sz="1100" b="1" i="0" u="none" strike="noStrike" kern="1200" cap="none" spc="0" normalizeH="0" baseline="0" noProof="0" dirty="0">
                <a:ln>
                  <a:noFill/>
                </a:ln>
                <a:solidFill>
                  <a:srgbClr val="505050"/>
                </a:solidFill>
                <a:effectLst/>
                <a:uLnTx/>
                <a:uFillTx/>
                <a:latin typeface="Segoe UI"/>
                <a:ea typeface="+mn-ea"/>
                <a:cs typeface="+mn-cs"/>
                <a:hlinkClick r:id="rId4" action="ppaction://hlinksldjump"/>
              </a:rPr>
              <a:t>Slide 11</a:t>
            </a:r>
            <a:r>
              <a:rPr kumimoji="0" lang="en-US" sz="1100" b="1" i="0" u="none" strike="noStrike" kern="1200" cap="none" spc="0" normalizeH="0" baseline="0" noProof="0" dirty="0">
                <a:ln>
                  <a:noFill/>
                </a:ln>
                <a:solidFill>
                  <a:srgbClr val="505050"/>
                </a:solidFill>
                <a:effectLst/>
                <a:uLnTx/>
                <a:uFillTx/>
                <a:latin typeface="Segoe UI"/>
                <a:ea typeface="+mn-ea"/>
                <a:cs typeface="+mn-cs"/>
              </a:rPr>
              <a:t>)</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hlinkClick r:id="rId5"/>
              </a:rPr>
              <a:t>Ready-to-go</a:t>
            </a:r>
            <a:endParaRPr kumimoji="0" lang="en-US" sz="1100" b="0" i="0" u="none" strike="noStrike" kern="1200" cap="none" spc="0" normalizeH="0" baseline="0" noProof="0" dirty="0">
              <a:ln>
                <a:noFill/>
              </a:ln>
              <a:solidFill>
                <a:srgbClr val="353535"/>
              </a:solidFill>
              <a:effectLst/>
              <a:uLnTx/>
              <a:uFillTx/>
              <a:latin typeface="Segoe UI"/>
              <a:ea typeface="+mn-ea"/>
              <a:cs typeface="+mn-cs"/>
            </a:endParaRP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hlinkClick r:id="rId6"/>
              </a:rPr>
              <a:t>Dynamics Learning Portal</a:t>
            </a:r>
            <a:endParaRPr kumimoji="0" lang="en-US" sz="1100" b="0" i="0" u="none" strike="noStrike" kern="1200" cap="none" spc="0" normalizeH="0" baseline="0" noProof="0" dirty="0">
              <a:ln>
                <a:noFill/>
              </a:ln>
              <a:solidFill>
                <a:srgbClr val="353535"/>
              </a:solidFill>
              <a:effectLst/>
              <a:uLnTx/>
              <a:uFillTx/>
              <a:latin typeface="Segoe UI"/>
              <a:ea typeface="+mn-ea"/>
              <a:cs typeface="+mn-cs"/>
            </a:endParaRP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7"/>
              </a:rPr>
              <a:t>Dynamics 365 Business Central Sales Play</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8"/>
              </a:rPr>
              <a:t>App Source</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p>
            <a:pPr marL="282575" marR="0" lvl="1" indent="0" algn="l" defTabSz="914400" rtl="0" eaLnBrk="1" fontAlgn="auto" latinLnBrk="0" hangingPunct="1">
              <a:lnSpc>
                <a:spcPct val="90000"/>
              </a:lnSpc>
              <a:spcBef>
                <a:spcPts val="0"/>
              </a:spcBef>
              <a:spcAft>
                <a:spcPts val="300"/>
              </a:spcAft>
              <a:buClrTx/>
              <a:buSzTx/>
              <a:buFontTx/>
              <a:buNone/>
              <a:tabLst/>
              <a:defRPr/>
            </a:pPr>
            <a:endParaRPr kumimoji="0" lang="en-US" sz="1500" b="0" i="0" u="none" strike="noStrike" kern="1200" cap="none" spc="0" normalizeH="0" baseline="0" noProof="0" dirty="0">
              <a:ln>
                <a:noFill/>
              </a:ln>
              <a:solidFill>
                <a:srgbClr val="353535"/>
              </a:solidFill>
              <a:effectLst/>
              <a:uLnTx/>
              <a:uFillTx/>
              <a:latin typeface="Segoe UI"/>
              <a:ea typeface="+mn-ea"/>
              <a:cs typeface="+mn-cs"/>
            </a:endParaRPr>
          </a:p>
          <a:p>
            <a:pPr marL="752121" marR="0" lvl="1"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a:p>
            <a:pPr marL="466371" marR="0" lvl="1" indent="0" algn="l" defTabSz="914400" rtl="0" eaLnBrk="1" fontAlgn="auto"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31" name="Rectangle 30">
            <a:extLst>
              <a:ext uri="{FF2B5EF4-FFF2-40B4-BE49-F238E27FC236}">
                <a16:creationId xmlns:a16="http://schemas.microsoft.com/office/drawing/2014/main" id="{43915E23-A9EC-44ED-9650-3165C73DDCBF}"/>
              </a:ext>
            </a:extLst>
          </p:cNvPr>
          <p:cNvSpPr/>
          <p:nvPr/>
        </p:nvSpPr>
        <p:spPr bwMode="auto">
          <a:xfrm>
            <a:off x="8063217" y="1831788"/>
            <a:ext cx="3637153" cy="1305113"/>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25" marR="0" lvl="0" indent="-174625" algn="l" defTabSz="914400" rtl="0" eaLnBrk="1" fontAlgn="b" latinLnBrk="0" hangingPunct="1">
              <a:lnSpc>
                <a:spcPct val="90000"/>
              </a:lnSpc>
              <a:spcBef>
                <a:spcPts val="0"/>
              </a:spcBef>
              <a:spcAft>
                <a:spcPts val="3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505050"/>
                </a:solidFill>
                <a:effectLst/>
                <a:uLnTx/>
                <a:uFillTx/>
                <a:latin typeface="Segoe UI"/>
                <a:ea typeface="+mn-ea"/>
                <a:cs typeface="+mn-cs"/>
              </a:rPr>
              <a:t>Secure your base</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Lock your BREP revenue today</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Migrate early adopters now</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Create a migration pipeline for next 1-3 years</a:t>
            </a:r>
          </a:p>
        </p:txBody>
      </p:sp>
      <p:sp>
        <p:nvSpPr>
          <p:cNvPr id="5" name="Title 4">
            <a:extLst>
              <a:ext uri="{FF2B5EF4-FFF2-40B4-BE49-F238E27FC236}">
                <a16:creationId xmlns:a16="http://schemas.microsoft.com/office/drawing/2014/main" id="{97879031-A3B6-4799-8EB7-8B46098B6DF9}"/>
              </a:ext>
            </a:extLst>
          </p:cNvPr>
          <p:cNvSpPr>
            <a:spLocks noGrp="1"/>
          </p:cNvSpPr>
          <p:nvPr>
            <p:ph type="title"/>
          </p:nvPr>
        </p:nvSpPr>
        <p:spPr>
          <a:xfrm>
            <a:off x="394643" y="156493"/>
            <a:ext cx="11889564" cy="917575"/>
          </a:xfrm>
        </p:spPr>
        <p:txBody>
          <a:bodyPr anchor="ctr"/>
          <a:lstStyle/>
          <a:p>
            <a:r>
              <a:rPr lang="en-US" sz="3600" dirty="0"/>
              <a:t>Get started today</a:t>
            </a:r>
            <a:br>
              <a:rPr lang="en-US" sz="3600" dirty="0"/>
            </a:br>
            <a:r>
              <a:rPr lang="en-US" sz="2000" dirty="0"/>
              <a:t>Find the Business Central transition materials on </a:t>
            </a:r>
            <a:r>
              <a:rPr lang="en-US" sz="2000" dirty="0">
                <a:hlinkClick r:id="rId9"/>
              </a:rPr>
              <a:t>MPN</a:t>
            </a:r>
            <a:r>
              <a:rPr lang="en-US" sz="2000" dirty="0"/>
              <a:t> and </a:t>
            </a:r>
            <a:r>
              <a:rPr lang="en-US" sz="2000" dirty="0">
                <a:hlinkClick r:id="rId10"/>
              </a:rPr>
              <a:t>PartnerSource</a:t>
            </a:r>
            <a:endParaRPr lang="en-US" sz="3600" dirty="0"/>
          </a:p>
        </p:txBody>
      </p:sp>
      <p:grpSp>
        <p:nvGrpSpPr>
          <p:cNvPr id="7" name="Group 6">
            <a:extLst>
              <a:ext uri="{FF2B5EF4-FFF2-40B4-BE49-F238E27FC236}">
                <a16:creationId xmlns:a16="http://schemas.microsoft.com/office/drawing/2014/main" id="{9AA8821C-DB7E-4CE4-AE77-90B88F54D220}"/>
              </a:ext>
            </a:extLst>
          </p:cNvPr>
          <p:cNvGrpSpPr/>
          <p:nvPr/>
        </p:nvGrpSpPr>
        <p:grpSpPr>
          <a:xfrm>
            <a:off x="477545" y="1089232"/>
            <a:ext cx="3929885" cy="614782"/>
            <a:chOff x="467359" y="1684351"/>
            <a:chExt cx="3920613" cy="602782"/>
          </a:xfrm>
        </p:grpSpPr>
        <p:sp>
          <p:nvSpPr>
            <p:cNvPr id="17" name="Arrow: Chevron 16">
              <a:extLst>
                <a:ext uri="{FF2B5EF4-FFF2-40B4-BE49-F238E27FC236}">
                  <a16:creationId xmlns:a16="http://schemas.microsoft.com/office/drawing/2014/main" id="{92D7BEDC-7AAE-4E92-BDB7-FE17F369E440}"/>
                </a:ext>
              </a:extLst>
            </p:cNvPr>
            <p:cNvSpPr/>
            <p:nvPr/>
          </p:nvSpPr>
          <p:spPr bwMode="auto">
            <a:xfrm>
              <a:off x="467359" y="1686420"/>
              <a:ext cx="3920613"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93260"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Learn</a:t>
              </a:r>
            </a:p>
          </p:txBody>
        </p:sp>
        <p:cxnSp>
          <p:nvCxnSpPr>
            <p:cNvPr id="27" name="Straight Connector 26">
              <a:extLst>
                <a:ext uri="{FF2B5EF4-FFF2-40B4-BE49-F238E27FC236}">
                  <a16:creationId xmlns:a16="http://schemas.microsoft.com/office/drawing/2014/main" id="{8C365968-5620-4DD0-A2E4-AFF95113736F}"/>
                </a:ext>
              </a:extLst>
            </p:cNvPr>
            <p:cNvCxnSpPr>
              <a:cxnSpLocks/>
            </p:cNvCxnSpPr>
            <p:nvPr/>
          </p:nvCxnSpPr>
          <p:spPr>
            <a:xfrm>
              <a:off x="1133985"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3C8A38D-3C9E-407B-BD9C-598E02885055}"/>
                </a:ext>
              </a:extLst>
            </p:cNvPr>
            <p:cNvSpPr/>
            <p:nvPr/>
          </p:nvSpPr>
          <p:spPr bwMode="auto">
            <a:xfrm>
              <a:off x="753065"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4" name="Group 3">
            <a:extLst>
              <a:ext uri="{FF2B5EF4-FFF2-40B4-BE49-F238E27FC236}">
                <a16:creationId xmlns:a16="http://schemas.microsoft.com/office/drawing/2014/main" id="{27FA6E4D-F3EC-4719-B0D4-EEEFB36F7846}"/>
              </a:ext>
            </a:extLst>
          </p:cNvPr>
          <p:cNvGrpSpPr/>
          <p:nvPr/>
        </p:nvGrpSpPr>
        <p:grpSpPr>
          <a:xfrm>
            <a:off x="4248963" y="1089232"/>
            <a:ext cx="3948624" cy="614782"/>
            <a:chOff x="4027589" y="1684351"/>
            <a:chExt cx="3853182" cy="602782"/>
          </a:xfrm>
        </p:grpSpPr>
        <p:sp>
          <p:nvSpPr>
            <p:cNvPr id="19" name="Arrow: Chevron 18">
              <a:extLst>
                <a:ext uri="{FF2B5EF4-FFF2-40B4-BE49-F238E27FC236}">
                  <a16:creationId xmlns:a16="http://schemas.microsoft.com/office/drawing/2014/main" id="{9F1883CA-08CD-4F8A-941B-7D17BD2B1261}"/>
                </a:ext>
              </a:extLst>
            </p:cNvPr>
            <p:cNvSpPr/>
            <p:nvPr/>
          </p:nvSpPr>
          <p:spPr bwMode="auto">
            <a:xfrm>
              <a:off x="4027589" y="1686420"/>
              <a:ext cx="3853182"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93260"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Engage</a:t>
              </a:r>
            </a:p>
          </p:txBody>
        </p:sp>
        <p:cxnSp>
          <p:nvCxnSpPr>
            <p:cNvPr id="26" name="Straight Connector 25">
              <a:extLst>
                <a:ext uri="{FF2B5EF4-FFF2-40B4-BE49-F238E27FC236}">
                  <a16:creationId xmlns:a16="http://schemas.microsoft.com/office/drawing/2014/main" id="{DB7BE79E-7A8D-4B17-A4D4-433BF401B402}"/>
                </a:ext>
              </a:extLst>
            </p:cNvPr>
            <p:cNvCxnSpPr>
              <a:cxnSpLocks/>
            </p:cNvCxnSpPr>
            <p:nvPr/>
          </p:nvCxnSpPr>
          <p:spPr>
            <a:xfrm>
              <a:off x="4654540"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F5543F4-4D80-4B3A-BE6E-14CC4312D18E}"/>
                </a:ext>
              </a:extLst>
            </p:cNvPr>
            <p:cNvSpPr/>
            <p:nvPr/>
          </p:nvSpPr>
          <p:spPr bwMode="auto">
            <a:xfrm>
              <a:off x="4275355"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2</a:t>
              </a:r>
            </a:p>
          </p:txBody>
        </p:sp>
      </p:grpSp>
      <p:grpSp>
        <p:nvGrpSpPr>
          <p:cNvPr id="6" name="Group 5">
            <a:extLst>
              <a:ext uri="{FF2B5EF4-FFF2-40B4-BE49-F238E27FC236}">
                <a16:creationId xmlns:a16="http://schemas.microsoft.com/office/drawing/2014/main" id="{6A449F9F-9438-4930-A0A5-392DD0145AC0}"/>
              </a:ext>
            </a:extLst>
          </p:cNvPr>
          <p:cNvGrpSpPr/>
          <p:nvPr/>
        </p:nvGrpSpPr>
        <p:grpSpPr>
          <a:xfrm>
            <a:off x="8059596" y="1089232"/>
            <a:ext cx="3929884" cy="614782"/>
            <a:chOff x="8136287" y="1684351"/>
            <a:chExt cx="3525124" cy="602782"/>
          </a:xfrm>
        </p:grpSpPr>
        <p:sp>
          <p:nvSpPr>
            <p:cNvPr id="33" name="Arrow: Chevron 32">
              <a:extLst>
                <a:ext uri="{FF2B5EF4-FFF2-40B4-BE49-F238E27FC236}">
                  <a16:creationId xmlns:a16="http://schemas.microsoft.com/office/drawing/2014/main" id="{AC651322-6926-4574-B207-E23BBBD72355}"/>
                </a:ext>
              </a:extLst>
            </p:cNvPr>
            <p:cNvSpPr/>
            <p:nvPr/>
          </p:nvSpPr>
          <p:spPr bwMode="auto">
            <a:xfrm>
              <a:off x="8136287" y="1686420"/>
              <a:ext cx="3525124"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93260" bIns="149217" numCol="1" spcCol="0" rtlCol="0" fromWordArt="0" anchor="ctr" anchorCtr="0" forceAA="0" compatLnSpc="1">
              <a:prstTxWarp prst="textNoShape">
                <a:avLst/>
              </a:prstTxWarp>
              <a:noAutofit/>
            </a:bodyPr>
            <a:lstStyle/>
            <a:p>
              <a:pPr marL="0" marR="0" lvl="1" indent="0" algn="l" defTabSz="951028"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Close</a:t>
              </a:r>
            </a:p>
          </p:txBody>
        </p:sp>
        <p:cxnSp>
          <p:nvCxnSpPr>
            <p:cNvPr id="34" name="Straight Connector 33">
              <a:extLst>
                <a:ext uri="{FF2B5EF4-FFF2-40B4-BE49-F238E27FC236}">
                  <a16:creationId xmlns:a16="http://schemas.microsoft.com/office/drawing/2014/main" id="{07EB6DAE-FFD5-4233-BCE0-15625B14004E}"/>
                </a:ext>
              </a:extLst>
            </p:cNvPr>
            <p:cNvCxnSpPr>
              <a:cxnSpLocks/>
            </p:cNvCxnSpPr>
            <p:nvPr/>
          </p:nvCxnSpPr>
          <p:spPr>
            <a:xfrm>
              <a:off x="8717822"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FEE3471-C379-400D-B8EB-AB94B0CA1A7C}"/>
                </a:ext>
              </a:extLst>
            </p:cNvPr>
            <p:cNvSpPr/>
            <p:nvPr/>
          </p:nvSpPr>
          <p:spPr bwMode="auto">
            <a:xfrm>
              <a:off x="8364208"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3</a:t>
              </a:r>
            </a:p>
          </p:txBody>
        </p:sp>
      </p:grpSp>
      <p:sp>
        <p:nvSpPr>
          <p:cNvPr id="18" name="Rectangle 17">
            <a:extLst>
              <a:ext uri="{FF2B5EF4-FFF2-40B4-BE49-F238E27FC236}">
                <a16:creationId xmlns:a16="http://schemas.microsoft.com/office/drawing/2014/main" id="{118D40AA-4DA9-4DB9-98E0-8B17388B76AD}"/>
              </a:ext>
            </a:extLst>
          </p:cNvPr>
          <p:cNvSpPr/>
          <p:nvPr/>
        </p:nvSpPr>
        <p:spPr bwMode="auto">
          <a:xfrm>
            <a:off x="4282735" y="3261234"/>
            <a:ext cx="3637153" cy="342531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rgbClr val="008272"/>
                </a:solidFill>
                <a:effectLst/>
                <a:uLnTx/>
                <a:uFillTx/>
                <a:latin typeface="Segoe UI"/>
                <a:ea typeface="+mn-ea"/>
                <a:cs typeface="+mn-cs"/>
              </a:rPr>
              <a:t>Resources: </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174625" lvl="0" indent="-174625" fontAlgn="b">
              <a:spcAft>
                <a:spcPts val="300"/>
              </a:spcAft>
              <a:buFont typeface="Arial" panose="020B0604020202020204" pitchFamily="34" charset="0"/>
              <a:buChar char="•"/>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customer transition pitch decks – </a:t>
            </a:r>
            <a:r>
              <a:rPr lang="en-US" sz="1100" dirty="0">
                <a:solidFill>
                  <a:srgbClr val="505050"/>
                </a:solidFill>
                <a:hlinkClick r:id="rId11"/>
              </a:rPr>
              <a:t>NAV</a:t>
            </a:r>
            <a:r>
              <a:rPr lang="en-US" sz="1100" dirty="0">
                <a:solidFill>
                  <a:srgbClr val="505050"/>
                </a:solidFill>
              </a:rPr>
              <a:t> &amp; </a:t>
            </a:r>
            <a:r>
              <a:rPr lang="en-US" sz="1100" dirty="0">
                <a:solidFill>
                  <a:srgbClr val="505050"/>
                </a:solidFill>
                <a:hlinkClick r:id="rId12"/>
              </a:rPr>
              <a:t>GP</a:t>
            </a:r>
            <a:endParaRPr lang="en-US" sz="1100" dirty="0">
              <a:solidFill>
                <a:srgbClr val="505050"/>
              </a:solidFill>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3"/>
              </a:rPr>
              <a:t>Click Through Demos</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webinar in a box </a:t>
            </a:r>
          </a:p>
          <a:p>
            <a:pPr marL="631825" marR="0" lvl="1"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4"/>
              </a:rPr>
              <a:t>Guidance document</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631825" lvl="1" indent="-174625" fontAlgn="b">
              <a:spcAft>
                <a:spcPts val="300"/>
              </a:spcAft>
              <a:buFont typeface="Arial" panose="020B0604020202020204" pitchFamily="34" charset="0"/>
              <a:buChar char="•"/>
              <a:defRPr/>
            </a:pPr>
            <a:r>
              <a:rPr lang="en-US" sz="1100" dirty="0">
                <a:solidFill>
                  <a:srgbClr val="505050"/>
                </a:solidFill>
                <a:hlinkClick r:id="rId15"/>
              </a:rPr>
              <a:t>Transition Conversation Guide</a:t>
            </a:r>
            <a:r>
              <a:rPr lang="en-US" sz="1100" dirty="0">
                <a:solidFill>
                  <a:srgbClr val="505050"/>
                </a:solidFill>
                <a:hlinkClick r:id="rId16"/>
              </a:rPr>
              <a:t> </a:t>
            </a:r>
            <a:endParaRPr lang="en-US" sz="1100" dirty="0">
              <a:solidFill>
                <a:srgbClr val="505050"/>
              </a:solidFill>
            </a:endParaRPr>
          </a:p>
          <a:p>
            <a:pPr marL="631825" lvl="1" indent="-174625" fontAlgn="b">
              <a:spcAft>
                <a:spcPts val="300"/>
              </a:spcAft>
              <a:buFont typeface="Arial" panose="020B0604020202020204" pitchFamily="34" charset="0"/>
              <a:buChar char="•"/>
              <a:defRPr/>
            </a:pPr>
            <a:r>
              <a:rPr lang="en-US" sz="1100" dirty="0">
                <a:solidFill>
                  <a:srgbClr val="505050"/>
                </a:solidFill>
                <a:hlinkClick r:id="rId17"/>
              </a:rPr>
              <a:t>Recorded video delivery</a:t>
            </a:r>
            <a:r>
              <a:rPr lang="en-US" sz="1100" dirty="0">
                <a:solidFill>
                  <a:srgbClr val="505050"/>
                </a:solidFill>
              </a:rPr>
              <a:t> </a:t>
            </a:r>
            <a:r>
              <a:rPr kumimoji="0" lang="en-US" sz="1100" b="0" i="0" u="none" strike="noStrike" kern="1200" cap="none" spc="0" normalizeH="0" baseline="0" noProof="0" dirty="0">
                <a:ln>
                  <a:noFill/>
                </a:ln>
                <a:solidFill>
                  <a:srgbClr val="505050"/>
                </a:solidFill>
                <a:effectLst/>
                <a:uLnTx/>
                <a:uFillTx/>
                <a:latin typeface="Segoe UI"/>
                <a:ea typeface="+mn-ea"/>
                <a:cs typeface="+mn-cs"/>
              </a:rPr>
              <a:t>of transition conversation guide</a:t>
            </a: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05050"/>
              </a:solidFill>
              <a:effectLst/>
              <a:highlight>
                <a:srgbClr val="FFFF00"/>
              </a:highlight>
              <a:uLnTx/>
              <a:uFillTx/>
              <a:latin typeface="Segoe UI"/>
              <a:ea typeface="+mn-ea"/>
              <a:cs typeface="+mn-cs"/>
            </a:endParaRPr>
          </a:p>
        </p:txBody>
      </p:sp>
      <p:sp>
        <p:nvSpPr>
          <p:cNvPr id="20" name="Rectangle 19">
            <a:extLst>
              <a:ext uri="{FF2B5EF4-FFF2-40B4-BE49-F238E27FC236}">
                <a16:creationId xmlns:a16="http://schemas.microsoft.com/office/drawing/2014/main" id="{5AE059E9-E175-41DC-8FB8-68B5C8D65996}"/>
              </a:ext>
            </a:extLst>
          </p:cNvPr>
          <p:cNvSpPr/>
          <p:nvPr/>
        </p:nvSpPr>
        <p:spPr bwMode="auto">
          <a:xfrm>
            <a:off x="477545" y="3261234"/>
            <a:ext cx="3637153" cy="342531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272"/>
                </a:solidFill>
                <a:effectLst/>
                <a:uLnTx/>
                <a:uFillTx/>
                <a:latin typeface="Segoe UI"/>
                <a:ea typeface="+mn-ea"/>
                <a:cs typeface="+mn-cs"/>
              </a:rPr>
              <a:t>Resources</a:t>
            </a:r>
            <a:r>
              <a:rPr lang="en-US" sz="1200" b="1" dirty="0">
                <a:solidFill>
                  <a:srgbClr val="008272"/>
                </a:solidFill>
                <a:latin typeface="Segoe UI"/>
              </a:rPr>
              <a:t> </a:t>
            </a:r>
            <a:endParaRPr kumimoji="0" lang="en-US" sz="1200" b="1" i="0" u="none" strike="noStrike" kern="1200" cap="none" spc="0" normalizeH="0" baseline="0" noProof="0" dirty="0">
              <a:ln>
                <a:noFill/>
              </a:ln>
              <a:solidFill>
                <a:srgbClr val="008272"/>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Customer Transition Pitch decks –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1"/>
              </a:rPr>
              <a:t>NAV</a:t>
            </a:r>
            <a:r>
              <a:rPr kumimoji="0" lang="en-US" sz="1100" b="0" i="0" u="none" strike="noStrike" kern="1200" cap="none" spc="0" normalizeH="0" baseline="0" noProof="0" dirty="0">
                <a:ln>
                  <a:noFill/>
                </a:ln>
                <a:solidFill>
                  <a:srgbClr val="505050"/>
                </a:solidFill>
                <a:effectLst/>
                <a:uLnTx/>
                <a:uFillTx/>
                <a:latin typeface="Segoe UI"/>
                <a:ea typeface="+mn-ea"/>
                <a:cs typeface="+mn-cs"/>
              </a:rPr>
              <a:t> &amp;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2"/>
              </a:rPr>
              <a:t>GP</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5"/>
              </a:rPr>
              <a:t>Transition Conversation Guide</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7"/>
              </a:rPr>
              <a:t>Recorded video delivery</a:t>
            </a:r>
            <a:r>
              <a:rPr kumimoji="0" lang="en-US" sz="1100" b="0" i="0" u="none" strike="noStrike" kern="1200" cap="none" spc="0" normalizeH="0" baseline="0" noProof="0" dirty="0">
                <a:ln>
                  <a:noFill/>
                </a:ln>
                <a:solidFill>
                  <a:srgbClr val="505050"/>
                </a:solidFill>
                <a:effectLst/>
                <a:uLnTx/>
                <a:uFillTx/>
                <a:latin typeface="Segoe UI"/>
                <a:ea typeface="+mn-ea"/>
                <a:cs typeface="+mn-cs"/>
              </a:rPr>
              <a:t> of Dynamics 365 Business Central Transition Conversation Guide</a:t>
            </a: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a:t>
            </a:r>
            <a:r>
              <a:rPr lang="en-US" sz="1100" dirty="0">
                <a:solidFill>
                  <a:srgbClr val="505050"/>
                </a:solidFill>
                <a:latin typeface="Segoe UI"/>
              </a:rPr>
              <a:t>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8"/>
              </a:rPr>
              <a:t>Customer Sales Guide</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transition FAQ –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9"/>
              </a:rPr>
              <a:t>NAV </a:t>
            </a:r>
            <a:r>
              <a:rPr kumimoji="0" lang="en-US" sz="1100" b="0" i="0" u="none" strike="noStrike" kern="1200" cap="none" spc="0" normalizeH="0" baseline="0" noProof="0" dirty="0">
                <a:ln>
                  <a:noFill/>
                </a:ln>
                <a:solidFill>
                  <a:srgbClr val="505050"/>
                </a:solidFill>
                <a:effectLst/>
                <a:uLnTx/>
                <a:uFillTx/>
                <a:latin typeface="Segoe UI"/>
                <a:ea typeface="+mn-ea"/>
                <a:cs typeface="+mn-cs"/>
              </a:rPr>
              <a:t>&amp;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0"/>
              </a:rPr>
              <a:t>GP</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on-demand webinars</a:t>
            </a:r>
          </a:p>
          <a:p>
            <a:pPr lvl="1" fontAlgn="b">
              <a:spcAft>
                <a:spcPts val="300"/>
              </a:spcAf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1"/>
              </a:rPr>
              <a:t>Ready for cloud</a:t>
            </a:r>
            <a:r>
              <a:rPr kumimoji="0" lang="en-US" sz="1100" b="0" i="0" u="none" strike="noStrike" kern="1200" cap="none" spc="0" normalizeH="0" baseline="0" noProof="0" dirty="0">
                <a:ln>
                  <a:noFill/>
                </a:ln>
                <a:solidFill>
                  <a:srgbClr val="505050"/>
                </a:solidFill>
                <a:effectLst/>
                <a:uLnTx/>
                <a:uFillTx/>
                <a:latin typeface="Segoe UI"/>
                <a:ea typeface="+mn-ea"/>
                <a:cs typeface="+mn-cs"/>
              </a:rPr>
              <a:t>,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2"/>
              </a:rPr>
              <a:t>GP migration tools</a:t>
            </a:r>
            <a:r>
              <a:rPr kumimoji="0" lang="en-US" sz="1100" b="0" i="0" u="none" strike="noStrike" kern="1200" cap="none" spc="0" normalizeH="0" baseline="0" noProof="0" dirty="0">
                <a:ln>
                  <a:noFill/>
                </a:ln>
                <a:solidFill>
                  <a:srgbClr val="505050"/>
                </a:solidFill>
                <a:effectLst/>
                <a:uLnTx/>
                <a:uFillTx/>
                <a:latin typeface="Segoe UI"/>
                <a:ea typeface="+mn-ea"/>
                <a:cs typeface="+mn-cs"/>
              </a:rPr>
              <a:t>,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3"/>
              </a:rPr>
              <a:t>GP intelligent cloud</a:t>
            </a:r>
            <a:r>
              <a:rPr kumimoji="0" lang="en-US" sz="1100" b="0" i="0" u="none" strike="noStrike" kern="1200" cap="none" spc="0" normalizeH="0" baseline="0" noProof="0" dirty="0">
                <a:ln>
                  <a:noFill/>
                </a:ln>
                <a:solidFill>
                  <a:srgbClr val="505050"/>
                </a:solidFill>
                <a:effectLst/>
                <a:uLnTx/>
                <a:uFillTx/>
                <a:latin typeface="Segoe UI"/>
                <a:ea typeface="+mn-ea"/>
                <a:cs typeface="+mn-cs"/>
              </a:rPr>
              <a:t>, </a:t>
            </a:r>
            <a:r>
              <a:rPr lang="en-US" sz="1100" dirty="0">
                <a:solidFill>
                  <a:schemeClr val="tx1"/>
                </a:solidFill>
                <a:cs typeface="Segoe UI Semibold" panose="020B0702040204020203" pitchFamily="34" charset="0"/>
                <a:hlinkClick r:id="rId24"/>
              </a:rPr>
              <a:t>Partner TCO Calculator</a:t>
            </a:r>
            <a:endParaRPr kumimoji="0" lang="en-US" sz="1100" b="0" i="0" u="none" strike="noStrike" kern="1200" cap="none" spc="0" normalizeH="0" baseline="0" noProof="0" dirty="0">
              <a:ln>
                <a:noFill/>
              </a:ln>
              <a:solidFill>
                <a:srgbClr val="505050"/>
              </a:solidFill>
              <a:effectLst/>
              <a:uLnTx/>
              <a:uFillTx/>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5"/>
              </a:rPr>
              <a:t>Partner TCO Calculator</a:t>
            </a:r>
            <a:endParaRPr kumimoji="0" lang="en-US" sz="1100" b="0" i="0" u="none" strike="noStrike" kern="1200" cap="none" spc="0" normalizeH="0" baseline="0" noProof="0" dirty="0">
              <a:ln>
                <a:noFill/>
              </a:ln>
              <a:solidFill>
                <a:srgbClr val="505050"/>
              </a:solidFill>
              <a:effectLst/>
              <a:uLnTx/>
              <a:uFillTx/>
              <a:latin typeface="Segoe UI"/>
              <a:ea typeface="+mn-ea"/>
              <a:cs typeface="+mn-cs"/>
              <a:hlinkClick r:id="rId26"/>
            </a:endParaRPr>
          </a:p>
          <a:p>
            <a:pPr marR="0" lvl="0" algn="l" defTabSz="914400" rtl="0" eaLnBrk="1" fontAlgn="b" latinLnBrk="0" hangingPunct="1">
              <a:lnSpc>
                <a:spcPct val="100000"/>
              </a:lnSpc>
              <a:spcBef>
                <a:spcPts val="0"/>
              </a:spcBef>
              <a:spcAft>
                <a:spcPts val="300"/>
              </a:spcAft>
              <a:buClrTx/>
              <a:buSzTx/>
              <a:tabLst/>
              <a:defRPr/>
            </a:pP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E9E4F0B3-0C01-4E80-8557-6F642498250B}"/>
              </a:ext>
            </a:extLst>
          </p:cNvPr>
          <p:cNvSpPr/>
          <p:nvPr/>
        </p:nvSpPr>
        <p:spPr bwMode="auto">
          <a:xfrm>
            <a:off x="8073579" y="3261234"/>
            <a:ext cx="3637153" cy="342531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272"/>
                </a:solidFill>
                <a:effectLst/>
                <a:uLnTx/>
                <a:uFillTx/>
                <a:latin typeface="Segoe UI"/>
                <a:ea typeface="+mn-ea"/>
                <a:cs typeface="+mn-cs"/>
              </a:rPr>
              <a:t>Resources:</a:t>
            </a: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Transition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7"/>
              </a:rPr>
              <a:t>Promotional Offers sheet</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8"/>
              </a:rPr>
              <a:t>Customer TCO Calculator</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9"/>
              </a:rPr>
              <a:t>Transition Tools Roadmap</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272"/>
                </a:solidFill>
                <a:effectLst/>
                <a:uLnTx/>
                <a:uFillTx/>
                <a:latin typeface="Segoe UI"/>
                <a:ea typeface="+mn-ea"/>
                <a:cs typeface="+mn-cs"/>
              </a:rPr>
              <a:t> </a:t>
            </a:r>
          </a:p>
        </p:txBody>
      </p:sp>
      <p:pic>
        <p:nvPicPr>
          <p:cNvPr id="24" name="Graphic 23" descr="Teacher">
            <a:extLst>
              <a:ext uri="{FF2B5EF4-FFF2-40B4-BE49-F238E27FC236}">
                <a16:creationId xmlns:a16="http://schemas.microsoft.com/office/drawing/2014/main" id="{6E5B6E24-E46B-4AB0-986B-FE071A69C10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319794" y="1142694"/>
            <a:ext cx="473645" cy="473645"/>
          </a:xfrm>
          <a:prstGeom prst="rect">
            <a:avLst/>
          </a:prstGeom>
        </p:spPr>
      </p:pic>
      <p:pic>
        <p:nvPicPr>
          <p:cNvPr id="25" name="Graphic 24" descr="Handshake">
            <a:extLst>
              <a:ext uri="{FF2B5EF4-FFF2-40B4-BE49-F238E27FC236}">
                <a16:creationId xmlns:a16="http://schemas.microsoft.com/office/drawing/2014/main" id="{E9486E33-A22A-451F-B787-DA66C8B53529}"/>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324057" y="1070443"/>
            <a:ext cx="654467" cy="654467"/>
          </a:xfrm>
          <a:prstGeom prst="rect">
            <a:avLst/>
          </a:prstGeom>
        </p:spPr>
      </p:pic>
      <p:pic>
        <p:nvPicPr>
          <p:cNvPr id="28" name="Graphic 27" descr="Upward trend">
            <a:extLst>
              <a:ext uri="{FF2B5EF4-FFF2-40B4-BE49-F238E27FC236}">
                <a16:creationId xmlns:a16="http://schemas.microsoft.com/office/drawing/2014/main" id="{5816CE51-59FB-42D5-896C-77AF93A464E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1123063" y="1140414"/>
            <a:ext cx="514526" cy="514526"/>
          </a:xfrm>
          <a:prstGeom prst="rect">
            <a:avLst/>
          </a:prstGeom>
        </p:spPr>
      </p:pic>
      <p:sp>
        <p:nvSpPr>
          <p:cNvPr id="2" name="Rectangle 1">
            <a:extLst>
              <a:ext uri="{FF2B5EF4-FFF2-40B4-BE49-F238E27FC236}">
                <a16:creationId xmlns:a16="http://schemas.microsoft.com/office/drawing/2014/main" id="{FBDC26E1-E390-4694-A402-D007F9866D65}"/>
              </a:ext>
            </a:extLst>
          </p:cNvPr>
          <p:cNvSpPr/>
          <p:nvPr/>
        </p:nvSpPr>
        <p:spPr>
          <a:xfrm>
            <a:off x="6119219" y="2874447"/>
            <a:ext cx="242374" cy="369332"/>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22642192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44EB4B-01C3-46A7-AB40-E209EF5126BC}"/>
              </a:ext>
            </a:extLst>
          </p:cNvPr>
          <p:cNvSpPr>
            <a:spLocks noGrp="1"/>
          </p:cNvSpPr>
          <p:nvPr>
            <p:ph type="title"/>
          </p:nvPr>
        </p:nvSpPr>
        <p:spPr>
          <a:xfrm>
            <a:off x="391312" y="79974"/>
            <a:ext cx="11512296" cy="332399"/>
          </a:xfrm>
        </p:spPr>
        <p:txBody>
          <a:bodyPr lIns="0" tIns="0" rIns="0" bIns="0">
            <a:spAutoFit/>
          </a:bodyPr>
          <a:lstStyle/>
          <a:p>
            <a:r>
              <a:rPr lang="en-US" sz="2400"/>
              <a:t>Description of resources</a:t>
            </a:r>
          </a:p>
        </p:txBody>
      </p:sp>
      <p:graphicFrame>
        <p:nvGraphicFramePr>
          <p:cNvPr id="14" name="Table 13"/>
          <p:cNvGraphicFramePr>
            <a:graphicFrameLocks noGrp="1"/>
          </p:cNvGraphicFramePr>
          <p:nvPr>
            <p:extLst>
              <p:ext uri="{D42A27DB-BD31-4B8C-83A1-F6EECF244321}">
                <p14:modId xmlns:p14="http://schemas.microsoft.com/office/powerpoint/2010/main" val="711985685"/>
              </p:ext>
            </p:extLst>
          </p:nvPr>
        </p:nvGraphicFramePr>
        <p:xfrm>
          <a:off x="391312" y="492407"/>
          <a:ext cx="5681374" cy="6246102"/>
        </p:xfrm>
        <a:graphic>
          <a:graphicData uri="http://schemas.openxmlformats.org/drawingml/2006/table">
            <a:tbl>
              <a:tblPr firstRow="1" bandRow="1"/>
              <a:tblGrid>
                <a:gridCol w="1886025">
                  <a:extLst>
                    <a:ext uri="{9D8B030D-6E8A-4147-A177-3AD203B41FA5}">
                      <a16:colId xmlns:a16="http://schemas.microsoft.com/office/drawing/2014/main" val="218313693"/>
                    </a:ext>
                  </a:extLst>
                </a:gridCol>
                <a:gridCol w="3795349">
                  <a:extLst>
                    <a:ext uri="{9D8B030D-6E8A-4147-A177-3AD203B41FA5}">
                      <a16:colId xmlns:a16="http://schemas.microsoft.com/office/drawing/2014/main" val="2309809113"/>
                    </a:ext>
                  </a:extLst>
                </a:gridCol>
              </a:tblGrid>
              <a:tr h="1022702">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b="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Customer Transition Pitch decks </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3"/>
                        </a:rPr>
                        <a:t>NAV</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&amp;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4"/>
                        </a:rPr>
                        <a:t>GP</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kern="1200" dirty="0">
                          <a:solidFill>
                            <a:schemeClr val="bg1"/>
                          </a:solidFill>
                          <a:effectLst/>
                          <a:latin typeface="+mn-lt"/>
                          <a:ea typeface="+mn-ea"/>
                          <a:cs typeface="+mn-cs"/>
                        </a:rPr>
                        <a:t>Start here. </a:t>
                      </a:r>
                      <a:r>
                        <a:rPr lang="en-US" sz="1050" kern="1200" dirty="0">
                          <a:solidFill>
                            <a:schemeClr val="bg1"/>
                          </a:solidFill>
                          <a:effectLst/>
                          <a:latin typeface="+mn-lt"/>
                          <a:ea typeface="+mn-ea"/>
                          <a:cs typeface="+mn-cs"/>
                        </a:rPr>
                        <a:t>Become familiar with the three options for your existing customers. Use this pitch deck when you want to present a succinct pitch to the business decision makers in your customers’ organizations. This pitch will inform your customers about Microsoft’s Cloud vision in the age of digital transformation and what’s next for their ERP system.</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1735244"/>
                  </a:ext>
                </a:extLst>
              </a:tr>
              <a:tr h="1022702">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dirty="0">
                          <a:solidFill>
                            <a:srgbClr val="505050"/>
                          </a:solidFill>
                          <a:latin typeface="Segoe UI Semibold" panose="020B0702040204020203" pitchFamily="34" charset="0"/>
                          <a:cs typeface="Segoe UI Semibold" panose="020B0702040204020203" pitchFamily="34" charset="0"/>
                          <a:hlinkClick r:id="rId5"/>
                        </a:rPr>
                        <a:t>Transition Conversation Guide</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Use this guide when working with your customers to assess the next step for their ERP system. Learn how to ask insightful questions to determine your customer’s pain points and offer the best practical solution. This guide is meant for deeper discussions with supporting demos to win your customers’ trust.</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994376"/>
                  </a:ext>
                </a:extLst>
              </a:tr>
              <a:tr h="741088">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6"/>
                        </a:rPr>
                        <a:t>Recorded video delivery </a:t>
                      </a:r>
                      <a:r>
                        <a:rPr lang="en-US" sz="1100" b="0" kern="1200" dirty="0">
                          <a:solidFill>
                            <a:schemeClr val="bg1"/>
                          </a:solidFill>
                          <a:latin typeface="Segoe UI Semibold" panose="020B0702040204020203" pitchFamily="34" charset="0"/>
                          <a:ea typeface="+mn-ea"/>
                          <a:cs typeface="Segoe UI Semibold" panose="020B0702040204020203" pitchFamily="34" charset="0"/>
                        </a:rPr>
                        <a:t>of </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dirty="0">
                          <a:solidFill>
                            <a:schemeClr val="bg1"/>
                          </a:solidFill>
                          <a:latin typeface="Segoe UI Semibold" panose="020B0702040204020203" pitchFamily="34" charset="0"/>
                          <a:cs typeface="Segoe UI Semibold" panose="020B0702040204020203" pitchFamily="34" charset="0"/>
                        </a:rPr>
                        <a:t>Transition Conversation Guide</a:t>
                      </a:r>
                      <a:endParaRPr lang="en-US" sz="1100" u="sng" kern="1200" baseline="0" dirty="0">
                        <a:solidFill>
                          <a:schemeClr val="bg1"/>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fontAlgn="base">
                        <a:spcBef>
                          <a:spcPts val="0"/>
                        </a:spcBef>
                        <a:spcAft>
                          <a:spcPts val="600"/>
                        </a:spcAft>
                      </a:pPr>
                      <a:r>
                        <a:rPr lang="en-US" sz="1050" kern="1200" dirty="0">
                          <a:solidFill>
                            <a:schemeClr val="bg1"/>
                          </a:solidFill>
                          <a:effectLst/>
                          <a:latin typeface="+mn-lt"/>
                          <a:ea typeface="+mn-ea"/>
                          <a:cs typeface="+mn-cs"/>
                        </a:rPr>
                        <a:t>Listen to Microsoft’s guidance on how to leverage the conversation guide to have the most insightful discussions with your customers. Use the talking points and questions in the recorded video to customize your discussions.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742630"/>
                  </a:ext>
                </a:extLst>
              </a:tr>
              <a:tr h="94118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7"/>
                        </a:rPr>
                        <a:t>Customer Sales Guide</a:t>
                      </a:r>
                      <a:endParaRPr lang="en-US" sz="1100" b="0" kern="1200" dirty="0">
                        <a:solidFill>
                          <a:schemeClr val="accent3"/>
                        </a:solidFill>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fontAlgn="base">
                        <a:spcBef>
                          <a:spcPts val="0"/>
                        </a:spcBef>
                        <a:spcAft>
                          <a:spcPts val="600"/>
                        </a:spcAft>
                      </a:pPr>
                      <a:r>
                        <a:rPr lang="en-US" sz="1050" kern="1200" dirty="0">
                          <a:solidFill>
                            <a:schemeClr val="bg1"/>
                          </a:solidFill>
                          <a:effectLst/>
                          <a:latin typeface="+mn-lt"/>
                          <a:ea typeface="+mn-ea"/>
                          <a:cs typeface="+mn-cs"/>
                        </a:rPr>
                        <a:t>Learn important key points regarding available options for existing on-premises customers. Learn the top frequently asked questions and transition offers to better enhance your conversations.</a:t>
                      </a:r>
                    </a:p>
                    <a:p>
                      <a:pPr marL="0" marR="0" fontAlgn="base">
                        <a:spcBef>
                          <a:spcPts val="0"/>
                        </a:spcBef>
                        <a:spcAft>
                          <a:spcPts val="600"/>
                        </a:spcAft>
                      </a:pPr>
                      <a:r>
                        <a:rPr lang="en-US" sz="1050" kern="1200" dirty="0">
                          <a:solidFill>
                            <a:schemeClr val="bg1"/>
                          </a:solidFill>
                          <a:effectLst/>
                          <a:latin typeface="+mn-lt"/>
                          <a:ea typeface="+mn-ea"/>
                          <a:cs typeface="+mn-cs"/>
                        </a:rPr>
                        <a:t>Bonus tip: use this as a ‘cheat sheet’ for your sellers.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6754343"/>
                  </a:ext>
                </a:extLst>
              </a:tr>
              <a:tr h="711445">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transition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FAQ –</a:t>
                      </a:r>
                      <a:r>
                        <a:rPr kumimoji="0" lang="en-US" sz="1100" b="0" i="0" u="none" strike="noStrike" kern="1200" cap="none" spc="0" normalizeH="0" baseline="0" noProof="0" dirty="0">
                          <a:ln>
                            <a:noFill/>
                          </a:ln>
                          <a:solidFill>
                            <a:srgbClr val="505050"/>
                          </a:solidFill>
                          <a:effectLst/>
                          <a:uLnTx/>
                          <a:uFillTx/>
                          <a:latin typeface="+mn-lt"/>
                          <a:ea typeface="+mn-ea"/>
                          <a:cs typeface="+mn-cs"/>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8"/>
                        </a:rPr>
                        <a:t>NAV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&amp;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9"/>
                        </a:rPr>
                        <a:t>GP</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the most frequently asked questions and how to handle common objections around transitioning to Business Central to be able to address them effectively with customers.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548286"/>
                  </a:ext>
                </a:extLst>
              </a:tr>
              <a:tr h="711445">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0"/>
                        </a:rPr>
                        <a:t>Partner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r>
                        <a:rPr lang="en-CA" sz="1050" kern="1200" dirty="0">
                          <a:solidFill>
                            <a:schemeClr val="bg1"/>
                          </a:solidFill>
                          <a:effectLst/>
                          <a:latin typeface="+mn-lt"/>
                          <a:ea typeface="+mn-ea"/>
                          <a:cs typeface="+mn-cs"/>
                        </a:rPr>
                        <a:t>Use this TCO calculator to visualize how transitioning to Business Central helps capitalize on the market opportunity and helps our partners seize the opportunities that transitioning to the cloud presents. </a:t>
                      </a:r>
                      <a:endParaRPr lang="en-US" sz="1050" kern="1200" dirty="0">
                        <a:solidFill>
                          <a:schemeClr val="bg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8729122"/>
                  </a:ext>
                </a:extLst>
              </a:tr>
              <a:tr h="950202">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1"/>
                        </a:rPr>
                        <a:t>Partner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Discover the keys to economic success in this webinar, based on research and financial modeling conducted by Dana Wilmer of </a:t>
                      </a:r>
                      <a:r>
                        <a:rPr lang="en-US" sz="1050" kern="1200" dirty="0" err="1">
                          <a:solidFill>
                            <a:schemeClr val="bg1"/>
                          </a:solidFill>
                          <a:effectLst/>
                          <a:latin typeface="+mn-lt"/>
                          <a:ea typeface="+mn-ea"/>
                          <a:cs typeface="+mn-cs"/>
                        </a:rPr>
                        <a:t>CloudSpeed</a:t>
                      </a:r>
                      <a:r>
                        <a:rPr lang="en-US" sz="1050" kern="1200" dirty="0">
                          <a:solidFill>
                            <a:schemeClr val="bg1"/>
                          </a:solidFill>
                          <a:effectLst/>
                          <a:latin typeface="+mn-lt"/>
                          <a:ea typeface="+mn-ea"/>
                          <a:cs typeface="+mn-cs"/>
                        </a:rPr>
                        <a:t>, to fully capitalize on this market opportunity.</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759802"/>
                  </a:ext>
                </a:extLst>
              </a:tr>
            </a:tbl>
          </a:graphicData>
        </a:graphic>
      </p:graphicFrame>
      <p:sp>
        <p:nvSpPr>
          <p:cNvPr id="4" name="Slide Number Placeholder 3">
            <a:extLst>
              <a:ext uri="{FF2B5EF4-FFF2-40B4-BE49-F238E27FC236}">
                <a16:creationId xmlns:a16="http://schemas.microsoft.com/office/drawing/2014/main" id="{BC228505-1E42-475E-A9AF-125E2D766603}"/>
              </a:ext>
            </a:extLst>
          </p:cNvPr>
          <p:cNvSpPr>
            <a:spLocks noGrp="1"/>
          </p:cNvSpPr>
          <p:nvPr>
            <p:ph type="sldNum" sz="quarter" idx="4"/>
          </p:nvPr>
        </p:nvSpPr>
        <p:spPr>
          <a:xfrm>
            <a:off x="12144852" y="6593172"/>
            <a:ext cx="142667" cy="138499"/>
          </a:xfrm>
        </p:spPr>
        <p: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fld id="{4F6BF59E-C7AB-4D2C-B602-9844A5FEE556}" type="slidenum">
              <a:rPr kumimoji="0" lang="en-GB" sz="800" b="0" i="0" u="none" strike="noStrike" kern="1200" cap="none" spc="0" normalizeH="0" baseline="0" noProof="0" smtClean="0">
                <a:ln>
                  <a:noFill/>
                </a:ln>
                <a:solidFill>
                  <a:srgbClr val="505050"/>
                </a:solidFill>
                <a:effectLst/>
                <a:uLnTx/>
                <a:uFillTx/>
                <a:latin typeface="Segoe UI"/>
                <a:ea typeface="+mn-ea"/>
                <a:cs typeface="+mn-cs"/>
              </a:rPr>
              <a:pPr marL="0" marR="0" lvl="0" indent="0" algn="ctr" defTabSz="932742"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a:ln>
                <a:noFill/>
              </a:ln>
              <a:solidFill>
                <a:srgbClr val="505050"/>
              </a:solidFill>
              <a:effectLst/>
              <a:uLnTx/>
              <a:uFillTx/>
              <a:latin typeface="Segoe UI"/>
              <a:ea typeface="+mn-ea"/>
              <a:cs typeface="+mn-cs"/>
            </a:endParaRPr>
          </a:p>
        </p:txBody>
      </p:sp>
      <p:graphicFrame>
        <p:nvGraphicFramePr>
          <p:cNvPr id="34" name="Table 33">
            <a:extLst>
              <a:ext uri="{FF2B5EF4-FFF2-40B4-BE49-F238E27FC236}">
                <a16:creationId xmlns:a16="http://schemas.microsoft.com/office/drawing/2014/main" id="{5AE3655B-092B-422C-849B-545F558F339A}"/>
              </a:ext>
            </a:extLst>
          </p:cNvPr>
          <p:cNvGraphicFramePr>
            <a:graphicFrameLocks noGrp="1"/>
          </p:cNvGraphicFramePr>
          <p:nvPr>
            <p:extLst>
              <p:ext uri="{D42A27DB-BD31-4B8C-83A1-F6EECF244321}">
                <p14:modId xmlns:p14="http://schemas.microsoft.com/office/powerpoint/2010/main" val="818508"/>
              </p:ext>
            </p:extLst>
          </p:nvPr>
        </p:nvGraphicFramePr>
        <p:xfrm>
          <a:off x="6217355" y="492407"/>
          <a:ext cx="5681374" cy="6239263"/>
        </p:xfrm>
        <a:graphic>
          <a:graphicData uri="http://schemas.openxmlformats.org/drawingml/2006/table">
            <a:tbl>
              <a:tblPr firstRow="1" bandRow="1"/>
              <a:tblGrid>
                <a:gridCol w="1886025">
                  <a:extLst>
                    <a:ext uri="{9D8B030D-6E8A-4147-A177-3AD203B41FA5}">
                      <a16:colId xmlns:a16="http://schemas.microsoft.com/office/drawing/2014/main" val="2782175794"/>
                    </a:ext>
                  </a:extLst>
                </a:gridCol>
                <a:gridCol w="3795349">
                  <a:extLst>
                    <a:ext uri="{9D8B030D-6E8A-4147-A177-3AD203B41FA5}">
                      <a16:colId xmlns:a16="http://schemas.microsoft.com/office/drawing/2014/main" val="2797131901"/>
                    </a:ext>
                  </a:extLst>
                </a:gridCol>
              </a:tblGrid>
              <a:tr h="1077467">
                <a:tc>
                  <a:txBody>
                    <a:bodyPr/>
                    <a:lstStyle/>
                    <a:p>
                      <a:pPr marL="0" indent="0" fontAlgn="b">
                        <a:spcAft>
                          <a:spcPts val="300"/>
                        </a:spcAft>
                        <a:buFont typeface="Arial" panose="020B0604020202020204" pitchFamily="34" charset="0"/>
                        <a:buNone/>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2"/>
                        </a:rPr>
                        <a:t>Ready for cloud</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how your customer expectations and needs are evolving - 86% of SMBs have listed digital transformation as their number one priority over the next twelve months, and actively evaluating Cloud options. Learn how to take advantage of this information in your customer conversations.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243738"/>
                  </a:ext>
                </a:extLst>
              </a:tr>
              <a:tr h="825888">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3"/>
                        </a:rPr>
                        <a:t>GP migration tools</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bg1"/>
                          </a:solidFill>
                          <a:effectLst/>
                          <a:latin typeface="+mn-lt"/>
                          <a:ea typeface="+mn-ea"/>
                          <a:cs typeface="+mn-cs"/>
                        </a:rPr>
                        <a:t>Learn about available migration tools to help your customers move from Dynamics GP to Dynamics Business Central. Best suited for technical roles and conversations.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139069"/>
                  </a:ext>
                </a:extLst>
              </a:tr>
              <a:tr h="966288">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4"/>
                        </a:rPr>
                        <a:t>GP intelligent cloud</a:t>
                      </a:r>
                      <a:endParaRPr lang="en-US" sz="1100" dirty="0">
                        <a:solidFill>
                          <a:schemeClr val="tx1"/>
                        </a:solidFill>
                        <a:latin typeface="Segoe UI Semibold" panose="020B0702040204020203" pitchFamily="34" charset="0"/>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Learn about intelligent cloud insights and how customers can enable data replication from Dynamics GP solutions to Business Central cloud tenants, and take advantage of the Power Platform, Azure machine learning and other cloud services. Best suited for Technical roles.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015869"/>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5"/>
                        </a:rPr>
                        <a:t>Click Through Demos</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Leverage these click-through demos to visually demonstrate the value of Business Central to your customers.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339665"/>
                  </a:ext>
                </a:extLst>
              </a:tr>
              <a:tr h="79285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Webinar in a box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6"/>
                        </a:rPr>
                        <a:t>Guidance document</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Set up your own webinar! You’ll find an abstract, registration page, and email templates you can use to build your event. Also included are templates to promote your event on social media using Twitter, LinkedIn or Facebook.</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782326"/>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7"/>
                        </a:rPr>
                        <a:t>Customer TCO Calculator</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CA" sz="1050" kern="1200">
                          <a:solidFill>
                            <a:schemeClr val="bg1"/>
                          </a:solidFill>
                          <a:effectLst/>
                          <a:latin typeface="+mn-lt"/>
                          <a:ea typeface="+mn-ea"/>
                          <a:cs typeface="+mn-cs"/>
                        </a:rPr>
                        <a:t>Use this TCO calculator to help your customers visualize and understand the economic value of transitioning to Business Central from their on-premises solutions. </a:t>
                      </a:r>
                      <a:endParaRPr lang="en-US" sz="1050" kern="1200" dirty="0">
                        <a:solidFill>
                          <a:schemeClr val="bg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161748"/>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Transition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8"/>
                        </a:rPr>
                        <a:t>Promotional Offers sheet</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about our attractive promotional transition offers your customers can take advantage of, whether they are in-between BREP or at the end of their BREP term.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191806"/>
                  </a:ext>
                </a:extLst>
              </a:tr>
              <a:tr h="6441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9"/>
                        </a:rPr>
                        <a:t>Transition Tools Roadmap</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about available transition tools and what’s coming to help transition your customers from on-premises to Business Central.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642376"/>
                  </a:ext>
                </a:extLst>
              </a:tr>
            </a:tbl>
          </a:graphicData>
        </a:graphic>
      </p:graphicFrame>
    </p:spTree>
    <p:extLst>
      <p:ext uri="{BB962C8B-B14F-4D97-AF65-F5344CB8AC3E}">
        <p14:creationId xmlns:p14="http://schemas.microsoft.com/office/powerpoint/2010/main" val="77279654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New Dynamics theme">
  <a:themeElements>
    <a:clrScheme name="MSFT Dynamics 365">
      <a:dk1>
        <a:srgbClr val="505050"/>
      </a:dk1>
      <a:lt1>
        <a:sysClr val="window" lastClr="FFFFFF"/>
      </a:lt1>
      <a:dk2>
        <a:srgbClr val="008272"/>
      </a:dk2>
      <a:lt2>
        <a:srgbClr val="E7E6E6"/>
      </a:lt2>
      <a:accent1>
        <a:srgbClr val="008272"/>
      </a:accent1>
      <a:accent2>
        <a:srgbClr val="30E5D0"/>
      </a:accent2>
      <a:accent3>
        <a:srgbClr val="FEF000"/>
      </a:accent3>
      <a:accent4>
        <a:srgbClr val="3C3C41"/>
      </a:accent4>
      <a:accent5>
        <a:srgbClr val="75757A"/>
      </a:accent5>
      <a:accent6>
        <a:srgbClr val="EBEBEB"/>
      </a:accent6>
      <a:hlink>
        <a:srgbClr val="0563C1"/>
      </a:hlink>
      <a:folHlink>
        <a:srgbClr val="954F72"/>
      </a:folHlink>
    </a:clrScheme>
    <a:fontScheme name="Custom 3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New Dynamics theme" id="{3A8B070F-0733-46CD-BF3D-383B8F7DF9F6}" vid="{DD499ECB-2B2A-4595-95B3-8B96074C2A80}"/>
    </a:ext>
  </a:extLst>
</a:theme>
</file>

<file path=ppt/theme/theme2.xml><?xml version="1.0" encoding="utf-8"?>
<a:theme xmlns:a="http://schemas.openxmlformats.org/drawingml/2006/main" name="COLOR TEMPLATE">
  <a:themeElements>
    <a:clrScheme name="Custom 9">
      <a:dk1>
        <a:srgbClr val="505050"/>
      </a:dk1>
      <a:lt1>
        <a:srgbClr val="FFFFFF"/>
      </a:lt1>
      <a:dk2>
        <a:srgbClr val="0078D7"/>
      </a:dk2>
      <a:lt2>
        <a:srgbClr val="002050"/>
      </a:lt2>
      <a:accent1>
        <a:srgbClr val="00BCF2"/>
      </a:accent1>
      <a:accent2>
        <a:srgbClr val="505050"/>
      </a:accent2>
      <a:accent3>
        <a:srgbClr val="008272"/>
      </a:accent3>
      <a:accent4>
        <a:srgbClr val="D63B02"/>
      </a:accent4>
      <a:accent5>
        <a:srgbClr val="02BBF3"/>
      </a:accent5>
      <a:accent6>
        <a:srgbClr val="004B50"/>
      </a:accent6>
      <a:hlink>
        <a:srgbClr val="0078D8"/>
      </a:hlink>
      <a:folHlink>
        <a:srgbClr val="0078D8"/>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64E9B03C-DF2B-4891-9356-D35CF69F1B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BSLanguageTaxHTField0 xmlns="0c3d4703-8ff5-49e1-9e07-2d346762bcb1">
      <Terms xmlns="http://schemas.microsoft.com/office/infopath/2007/PartnerControls">
        <TermInfo xmlns="http://schemas.microsoft.com/office/infopath/2007/PartnerControls">
          <TermName xmlns="http://schemas.microsoft.com/office/infopath/2007/PartnerControls">English (US)</TermName>
          <TermId xmlns="http://schemas.microsoft.com/office/infopath/2007/PartnerControls">163c3180-3e4d-4548-9a4a-2eb81ee5fc7a</TermId>
        </TermInfo>
      </Terms>
    </MBSLanguageTaxHTField0>
    <MBSContactPerson xmlns="0c3d4703-8ff5-49e1-9e07-2d346762bcb1">
      <UserInfo>
        <DisplayName>arvind dutta</DisplayName>
        <AccountId>501849</AccountId>
        <AccountType/>
      </UserInfo>
    </MBSContactPerson>
    <TaxCatchAll xmlns="b4b01d45-ee16-4b96-97b4-9611b9de13d7"/>
    <ProductTaxHTField0 xmlns="0c3d4703-8ff5-49e1-9e07-2d346762bcb1">
      <Terms xmlns="http://schemas.microsoft.com/office/infopath/2007/PartnerControls"/>
    </ProductTaxHTField0>
    <LocationSiteTaxHTField0 xmlns="0c3d4703-8ff5-49e1-9e07-2d346762bcb1">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5b925955-48fb-49b7-8ccf-a0fdc4b43c6b</TermId>
        </TermInfo>
      </Terms>
    </LocationSiteTaxHTField0>
    <_dlc_DocId xmlns="b4b01d45-ee16-4b96-97b4-9611b9de13d7">MBSDYN-3-11378</_dlc_DocId>
    <_dlc_DocIdUrl xmlns="b4b01d45-ee16-4b96-97b4-9611b9de13d7">
      <Url>https://mbs.microsoft.com/_layouts/15/DocIdRedir.aspx?ID=MBSDYN-3-11378</Url>
      <Description>MBSDYN-3-11378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MBS Document" ma:contentTypeID="0x010100BDDF5AE45CD548A5AFCCFF3FFCE2E614006382D02D7FFAEF4CB58BAD739481AF85" ma:contentTypeVersion="4" ma:contentTypeDescription="MBS  File Content Type" ma:contentTypeScope="" ma:versionID="373c7aea5aad0d229b4b79a3e8774325">
  <xsd:schema xmlns:xsd="http://www.w3.org/2001/XMLSchema" xmlns:xs="http://www.w3.org/2001/XMLSchema" xmlns:p="http://schemas.microsoft.com/office/2006/metadata/properties" xmlns:ns3="b4b01d45-ee16-4b96-97b4-9611b9de13d7" xmlns:ns4="0c3d4703-8ff5-49e1-9e07-2d346762bcb1" targetNamespace="http://schemas.microsoft.com/office/2006/metadata/properties" ma:root="true" ma:fieldsID="5f58a854f1439633e2173e35ee899fca" ns3:_="" ns4:_="">
    <xsd:import namespace="b4b01d45-ee16-4b96-97b4-9611b9de13d7"/>
    <xsd:import namespace="0c3d4703-8ff5-49e1-9e07-2d346762bcb1"/>
    <xsd:element name="properties">
      <xsd:complexType>
        <xsd:sequence>
          <xsd:element name="documentManagement">
            <xsd:complexType>
              <xsd:all>
                <xsd:element ref="ns3:_dlc_DocId" minOccurs="0"/>
                <xsd:element ref="ns3:_dlc_DocIdUrl" minOccurs="0"/>
                <xsd:element ref="ns3:_dlc_DocIdPersistId" minOccurs="0"/>
                <xsd:element ref="ns4:MBSContactPerson"/>
                <xsd:element ref="ns4:ProductTaxHTField0" minOccurs="0"/>
                <xsd:element ref="ns4:MBSLanguageTaxHTField0" minOccurs="0"/>
                <xsd:element ref="ns4:LocationSiteTaxHTField0" minOccurs="0"/>
                <xsd:element ref="ns3:TaxCatchAl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01d45-ee16-4b96-97b4-9611b9de13d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8" nillable="true" ma:displayName="Taxonomy Catch All Column" ma:description="" ma:hidden="true" ma:list="{a4563e8c-5ecd-46ef-abd3-d913326afcbc}" ma:internalName="TaxCatchAll" ma:showField="CatchAllData" ma:web="b4b01d45-ee16-4b96-97b4-9611b9de13d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3d4703-8ff5-49e1-9e07-2d346762bcb1" elementFormDefault="qualified">
    <xsd:import namespace="http://schemas.microsoft.com/office/2006/documentManagement/types"/>
    <xsd:import namespace="http://schemas.microsoft.com/office/infopath/2007/PartnerControls"/>
    <xsd:element name="MBSContactPerson" ma:index="11" ma:displayName="Contact" ma:internalName="MBSContactPerson" ma:readOnly="fals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roductTaxHTField0" ma:index="13" nillable="true" ma:taxonomy="true" ma:internalName="ProductTaxHTField0" ma:taxonomyFieldName="Product" ma:displayName="Product" ma:fieldId="{96b1a73b-2550-495b-8458-91206d879676}" ma:taxonomyMulti="true" ma:sspId="544159fc-6634-48e2-9a1d-1d77dceec34c" ma:termSetId="05ec298d-f3be-41c7-90b9-45d32b76cdb2" ma:anchorId="00000000-0000-0000-0000-000000000000" ma:open="false" ma:isKeyword="false">
      <xsd:complexType>
        <xsd:sequence>
          <xsd:element ref="pc:Terms" minOccurs="0" maxOccurs="1"/>
        </xsd:sequence>
      </xsd:complexType>
    </xsd:element>
    <xsd:element name="MBSLanguageTaxHTField0" ma:index="15" ma:taxonomy="true" ma:internalName="MBSLanguageTaxHTField0" ma:taxonomyFieldName="MBSLanguage" ma:displayName="Language" ma:fieldId="{4dcf9656-6875-42d4-b444-30ef22c27c0c}" ma:sspId="544159fc-6634-48e2-9a1d-1d77dceec34c" ma:termSetId="05439304-7b86-4e3a-ac11-8f304e114689" ma:anchorId="00000000-0000-0000-0000-000000000000" ma:open="false" ma:isKeyword="false">
      <xsd:complexType>
        <xsd:sequence>
          <xsd:element ref="pc:Terms" minOccurs="0" maxOccurs="1"/>
        </xsd:sequence>
      </xsd:complexType>
    </xsd:element>
    <xsd:element name="LocationSiteTaxHTField0" ma:index="17" ma:taxonomy="true" ma:internalName="LocationSiteTaxHTField0" ma:taxonomyFieldName="LocationSite" ma:displayName="Location Site" ma:fieldId="{9e1a768b-c2b0-4620-92de-31f3c86d2482}" ma:sspId="544159fc-6634-48e2-9a1d-1d77dceec34c" ma:termSetId="a56f5750-fbbb-4c58-9240-6606062cba7f"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0c3d4703-8ff5-49e1-9e07-2d346762bcb1"/>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 ds:uri="b4b01d45-ee16-4b96-97b4-9611b9de13d7"/>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7ADA4791-136E-4533-BC06-B995EBC5C547}">
  <ds:schemaRefs>
    <ds:schemaRef ds:uri="http://schemas.microsoft.com/sharepoint/events"/>
  </ds:schemaRefs>
</ds:datastoreItem>
</file>

<file path=customXml/itemProps4.xml><?xml version="1.0" encoding="utf-8"?>
<ds:datastoreItem xmlns:ds="http://schemas.openxmlformats.org/officeDocument/2006/customXml" ds:itemID="{8CF4CD36-3977-4349-90A5-7A9CF96502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b01d45-ee16-4b96-97b4-9611b9de13d7"/>
    <ds:schemaRef ds:uri="0c3d4703-8ff5-49e1-9e07-2d346762b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Dynamics365_Template</Template>
  <TotalTime>309</TotalTime>
  <Words>2986</Words>
  <Application>Microsoft Office PowerPoint</Application>
  <PresentationFormat>Custom</PresentationFormat>
  <Paragraphs>291</Paragraphs>
  <Slides>12</Slides>
  <Notes>10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3" baseType="lpstr">
      <vt:lpstr>Arial</vt:lpstr>
      <vt:lpstr>Calibri</vt:lpstr>
      <vt:lpstr>Segoe UI</vt:lpstr>
      <vt:lpstr>Segoe UI Light</vt:lpstr>
      <vt:lpstr>Segoe UI Semibold</vt:lpstr>
      <vt:lpstr>Segoe UI Semilight</vt:lpstr>
      <vt:lpstr>Times New Roman</vt:lpstr>
      <vt:lpstr>Wingdings</vt:lpstr>
      <vt:lpstr>1_New Dynamics theme</vt:lpstr>
      <vt:lpstr>COLOR TEMPLATE</vt:lpstr>
      <vt:lpstr>think-cell Slide</vt:lpstr>
      <vt:lpstr>PowerPoint Presentation</vt:lpstr>
      <vt:lpstr>PowerPoint Presentation</vt:lpstr>
      <vt:lpstr>PowerPoint Presentation</vt:lpstr>
      <vt:lpstr>PowerPoint Presentation</vt:lpstr>
      <vt:lpstr>PowerPoint Presentation</vt:lpstr>
      <vt:lpstr>Offer a path forward to your existing customers</vt:lpstr>
      <vt:lpstr>PowerPoint Presentation</vt:lpstr>
      <vt:lpstr>Get started today Find the Business Central transition materials on MPN and PartnerSource</vt:lpstr>
      <vt:lpstr>Description of resources</vt:lpstr>
      <vt:lpstr>Thank you</vt:lpstr>
      <vt:lpstr>PowerPoint Presentation</vt:lpstr>
      <vt:lpstr>The Cloud Solution Provider (CSP) program</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&lt;Speech title here&gt;</dc:subject>
  <dc:creator>Arvind Dutta</dc:creator>
  <cp:keywords/>
  <dc:description>Template: Ariel Butz; ZUM Communications
Formatting: 
Audience Type:</dc:description>
  <cp:lastModifiedBy>Ileana Cipca (RINF TEMPS)</cp:lastModifiedBy>
  <cp:revision>9</cp:revision>
  <dcterms:created xsi:type="dcterms:W3CDTF">2018-09-21T01:16:59Z</dcterms:created>
  <dcterms:modified xsi:type="dcterms:W3CDTF">2019-06-19T12:59:11Z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0x010100BDDF5AE45CD548A5AFCCFF3FFCE2E614006382D02D7FFAEF4CB58BAD739481AF85</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074e257c-5848-4582-9a6f-34a182080e71_Enabled">
    <vt:lpwstr>True</vt:lpwstr>
  </property>
  <property fmtid="{D5CDD505-2E9C-101B-9397-08002B2CF9AE}" pid="12" name="MSIP_Label_074e257c-5848-4582-9a6f-34a182080e71_SiteId">
    <vt:lpwstr>72f988bf-86f1-41af-91ab-2d7cd011db47</vt:lpwstr>
  </property>
  <property fmtid="{D5CDD505-2E9C-101B-9397-08002B2CF9AE}" pid="13" name="MSIP_Label_074e257c-5848-4582-9a6f-34a182080e71_Owner">
    <vt:lpwstr>ardutt@microsoft.com</vt:lpwstr>
  </property>
  <property fmtid="{D5CDD505-2E9C-101B-9397-08002B2CF9AE}" pid="14" name="MSIP_Label_074e257c-5848-4582-9a6f-34a182080e71_SetDate">
    <vt:lpwstr>2018-11-05T15:21:43.0442766Z</vt:lpwstr>
  </property>
  <property fmtid="{D5CDD505-2E9C-101B-9397-08002B2CF9AE}" pid="15" name="MSIP_Label_074e257c-5848-4582-9a6f-34a182080e71_Name">
    <vt:lpwstr>Confidential</vt:lpwstr>
  </property>
  <property fmtid="{D5CDD505-2E9C-101B-9397-08002B2CF9AE}" pid="16" name="MSIP_Label_074e257c-5848-4582-9a6f-34a182080e71_Application">
    <vt:lpwstr>Microsoft Azure Information Protection</vt:lpwstr>
  </property>
  <property fmtid="{D5CDD505-2E9C-101B-9397-08002B2CF9AE}" pid="17" name="MSIP_Label_074e257c-5848-4582-9a6f-34a182080e71_Extended_MSFT_Method">
    <vt:lpwstr>Manual</vt:lpwstr>
  </property>
  <property fmtid="{D5CDD505-2E9C-101B-9397-08002B2CF9AE}" pid="18" name="MSIP_Label_1a19d03a-48bc-4359-8038-5b5f6d5847c3_Enabled">
    <vt:lpwstr>True</vt:lpwstr>
  </property>
  <property fmtid="{D5CDD505-2E9C-101B-9397-08002B2CF9AE}" pid="19" name="MSIP_Label_1a19d03a-48bc-4359-8038-5b5f6d5847c3_SiteId">
    <vt:lpwstr>72f988bf-86f1-41af-91ab-2d7cd011db47</vt:lpwstr>
  </property>
  <property fmtid="{D5CDD505-2E9C-101B-9397-08002B2CF9AE}" pid="20" name="MSIP_Label_1a19d03a-48bc-4359-8038-5b5f6d5847c3_Owner">
    <vt:lpwstr>ardutt@microsoft.com</vt:lpwstr>
  </property>
  <property fmtid="{D5CDD505-2E9C-101B-9397-08002B2CF9AE}" pid="21" name="MSIP_Label_1a19d03a-48bc-4359-8038-5b5f6d5847c3_SetDate">
    <vt:lpwstr>2018-11-05T15:21:43.0442766Z</vt:lpwstr>
  </property>
  <property fmtid="{D5CDD505-2E9C-101B-9397-08002B2CF9AE}" pid="22" name="MSIP_Label_1a19d03a-48bc-4359-8038-5b5f6d5847c3_Name">
    <vt:lpwstr>Any User (No Protection)</vt:lpwstr>
  </property>
  <property fmtid="{D5CDD505-2E9C-101B-9397-08002B2CF9AE}" pid="23" name="MSIP_Label_1a19d03a-48bc-4359-8038-5b5f6d5847c3_Application">
    <vt:lpwstr>Microsoft Azure Information Protection</vt:lpwstr>
  </property>
  <property fmtid="{D5CDD505-2E9C-101B-9397-08002B2CF9AE}" pid="24" name="MSIP_Label_1a19d03a-48bc-4359-8038-5b5f6d5847c3_Parent">
    <vt:lpwstr>074e257c-5848-4582-9a6f-34a182080e71</vt:lpwstr>
  </property>
  <property fmtid="{D5CDD505-2E9C-101B-9397-08002B2CF9AE}" pid="25" name="MSIP_Label_1a19d03a-48bc-4359-8038-5b5f6d5847c3_Extended_MSFT_Method">
    <vt:lpwstr>Manual</vt:lpwstr>
  </property>
  <property fmtid="{D5CDD505-2E9C-101B-9397-08002B2CF9AE}" pid="26" name="Sensitivity">
    <vt:lpwstr>Confidential Any User (No Protection)</vt:lpwstr>
  </property>
  <property fmtid="{D5CDD505-2E9C-101B-9397-08002B2CF9AE}" pid="27" name="AuthorIds_UIVersion_31232">
    <vt:lpwstr>18</vt:lpwstr>
  </property>
  <property fmtid="{D5CDD505-2E9C-101B-9397-08002B2CF9AE}" pid="28" name="AuthorIds_UIVersion_112128">
    <vt:lpwstr>6</vt:lpwstr>
  </property>
  <property fmtid="{D5CDD505-2E9C-101B-9397-08002B2CF9AE}" pid="29" name="AuthorIds_UIVersion_112640">
    <vt:lpwstr>6</vt:lpwstr>
  </property>
  <property fmtid="{D5CDD505-2E9C-101B-9397-08002B2CF9AE}" pid="30" name="LocationSite">
    <vt:lpwstr>11;#Global|5b925955-48fb-49b7-8ccf-a0fdc4b43c6b</vt:lpwstr>
  </property>
  <property fmtid="{D5CDD505-2E9C-101B-9397-08002B2CF9AE}" pid="31" name="MBSLanguage">
    <vt:lpwstr>1;#English (US)|163c3180-3e4d-4548-9a4a-2eb81ee5fc7a</vt:lpwstr>
  </property>
  <property fmtid="{D5CDD505-2E9C-101B-9397-08002B2CF9AE}" pid="32" name="_dlc_DocIdItemGuid">
    <vt:lpwstr>e796133a-e7dd-43eb-8b77-69f6aa40ed8a</vt:lpwstr>
  </property>
</Properties>
</file>